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55"/>
  </p:notesMasterIdLst>
  <p:sldIdLst>
    <p:sldId id="264" r:id="rId2"/>
    <p:sldId id="445" r:id="rId3"/>
    <p:sldId id="502" r:id="rId4"/>
    <p:sldId id="503" r:id="rId5"/>
    <p:sldId id="450" r:id="rId6"/>
    <p:sldId id="451" r:id="rId7"/>
    <p:sldId id="504" r:id="rId8"/>
    <p:sldId id="448" r:id="rId9"/>
    <p:sldId id="449" r:id="rId10"/>
    <p:sldId id="505" r:id="rId11"/>
    <p:sldId id="452" r:id="rId12"/>
    <p:sldId id="506" r:id="rId13"/>
    <p:sldId id="485" r:id="rId14"/>
    <p:sldId id="454" r:id="rId15"/>
    <p:sldId id="453" r:id="rId16"/>
    <p:sldId id="455" r:id="rId17"/>
    <p:sldId id="507" r:id="rId18"/>
    <p:sldId id="482" r:id="rId19"/>
    <p:sldId id="483" r:id="rId20"/>
    <p:sldId id="484" r:id="rId21"/>
    <p:sldId id="486" r:id="rId22"/>
    <p:sldId id="456" r:id="rId23"/>
    <p:sldId id="487" r:id="rId24"/>
    <p:sldId id="488" r:id="rId25"/>
    <p:sldId id="458" r:id="rId26"/>
    <p:sldId id="459" r:id="rId27"/>
    <p:sldId id="492" r:id="rId28"/>
    <p:sldId id="489" r:id="rId29"/>
    <p:sldId id="460" r:id="rId30"/>
    <p:sldId id="491" r:id="rId31"/>
    <p:sldId id="490" r:id="rId32"/>
    <p:sldId id="461" r:id="rId33"/>
    <p:sldId id="493" r:id="rId34"/>
    <p:sldId id="499" r:id="rId35"/>
    <p:sldId id="500" r:id="rId36"/>
    <p:sldId id="501" r:id="rId37"/>
    <p:sldId id="508" r:id="rId38"/>
    <p:sldId id="509" r:id="rId39"/>
    <p:sldId id="498" r:id="rId40"/>
    <p:sldId id="497" r:id="rId41"/>
    <p:sldId id="463" r:id="rId42"/>
    <p:sldId id="464" r:id="rId43"/>
    <p:sldId id="494" r:id="rId44"/>
    <p:sldId id="466" r:id="rId45"/>
    <p:sldId id="495" r:id="rId46"/>
    <p:sldId id="465" r:id="rId47"/>
    <p:sldId id="496" r:id="rId48"/>
    <p:sldId id="514" r:id="rId49"/>
    <p:sldId id="513" r:id="rId50"/>
    <p:sldId id="467" r:id="rId51"/>
    <p:sldId id="511" r:id="rId52"/>
    <p:sldId id="512" r:id="rId53"/>
    <p:sldId id="278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6FF66"/>
    <a:srgbClr val="F9A9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95" autoAdjust="0"/>
    <p:restoredTop sz="95256" autoAdjust="0"/>
  </p:normalViewPr>
  <p:slideViewPr>
    <p:cSldViewPr>
      <p:cViewPr varScale="1">
        <p:scale>
          <a:sx n="76" d="100"/>
          <a:sy n="76" d="100"/>
        </p:scale>
        <p:origin x="145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296B661-D713-43EC-A95D-1CA9E1E1E7E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248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CD0C147-4C8C-4031-A0D2-C5F3F0573A67}" type="slidenum">
              <a:rPr lang="en-GB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55F2-258C-49D8-8EAA-131AE23DB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55265-D3F5-4D84-A00B-67D5267ED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2FF06-7B07-49AB-92E2-7788BF8B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91DDF-CE8A-4BB4-B5FD-B8777F02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9E13C-D590-4C2A-81E2-07A2E8CE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E98C8A8-6B38-4DB4-B55A-517C1A6E6FAD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1668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F5DC7-C8A9-4600-8344-C0F0CE83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7B5C0-9A55-46CC-BAA7-DBE16AC336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2A54D-2ED8-4A87-9DE1-67B9CB74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6337A-34E9-4B17-BBC4-CE06619D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 dirty="0"/>
              <a:t>Analiza medicinske slike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0B5C8-C8B8-4FFE-BDA6-01541D89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6689062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685A89-BF44-449F-92A7-0731878B89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22638-CEFB-4470-9EEF-6E99CED5A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3427F-96BE-4ECE-B4EA-535A9B8D8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B3F7-AAC1-464A-A849-9879E32C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 dirty="0"/>
              <a:t>Analiza medicinske slike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311BB-C399-456E-B7FE-79E66483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738442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16AA3-5431-4E90-ABAC-9DAE6460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02BF-E711-491C-AEF2-206401EBC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8DD1-1C5A-43E4-BCA5-396E06941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70229-4464-4C06-9E71-1DC12C64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r-Latn-CS" altLang="en-US" dirty="0"/>
              <a:t>Analiza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61F0F-07DD-4A0B-9BB7-5DFF509D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9761605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DB86-701F-4BB7-886C-67F3D020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45E4A-EEAA-430D-9CE0-DF329CFD6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385E5-EC60-4651-B801-88CB71115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EF6FB-01F1-41AB-A4EE-663E86FDA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 dirty="0"/>
              <a:t>Analiza medicinske slike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DADD-D83B-4661-8AE3-E8F3397EE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A90E87-9173-43CE-9F23-8C2DE1FD2027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312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87170-7D2C-48EE-A420-F3EF32A5D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48C4-2AA2-4470-9B36-3CAAE5AF51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01E58-CE77-42FC-9290-4EDEC477A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C1998-0EAD-456C-A3A6-2601EDBB6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DF36D-C23A-4690-971D-CCF6B1BE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 dirty="0"/>
              <a:t>Analiza medicinske slike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C7CFC-8153-4C0A-B6F3-0CB8B653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7538962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F748D-08B3-4EF6-B45D-00ECE83F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B7E4F-9B93-44A1-BE3F-DEE63A55A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A305C-343E-4B3E-9766-BF10FF448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2A7B9C-2155-48BF-82F5-90BD9B06A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138F4-5FEE-4003-8758-A7EEAD57B2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D49AB-0528-4965-B1B8-11E43F17E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27348-8DE1-40E8-B076-D583D3B07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 dirty="0"/>
              <a:t>Analiza medicinske slike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879C98-A50D-454D-B5E4-52E0FF803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428764332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B3A4-142E-4028-AB03-861CEA0A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D2F7A-A4A9-4B1D-8E9D-54AC6C12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B53D7-500F-4E2A-8220-8C34720E2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 dirty="0"/>
              <a:t>Analiza medicinske slike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867454-D661-4E63-B6AC-AAA89CC1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25CE23-1C89-4597-8846-AC0E99F0E520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88837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E26CE-9868-41B1-A5C7-62FEE9CD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5721D2-E838-4C88-B734-CB3F61510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 dirty="0"/>
              <a:t>Analiza medicinske slike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62B442-EB67-4318-8523-E3284049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BA8D973-4A0E-4019-834F-D3125E45E5BF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9368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7F9-8153-4A40-8DA9-897EF27E6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A6820-9DF1-4C5F-B74C-B87A6B897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91329A-FDA4-49D8-A550-F6ADC1DE7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326A7-F208-4111-A1B6-9C88FA35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C0BE3-6C65-45FD-B775-EE4EE20C8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 dirty="0"/>
              <a:t>Analiza medicinske slike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A450-8A3B-4AED-A86C-33D48C13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5458236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86610-1B0B-4D56-BB87-D2214F54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50C558-F031-469F-AC6A-A207F1C943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72F98-4EAB-491D-8BB9-E191A6589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38082-505C-43F3-B173-A5159A246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4400C-8694-4FB4-9470-F6FD67E8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sr-Latn-CS" altLang="en-US" dirty="0"/>
              <a:t>Analiza medicinske slike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31E0B-9548-46B9-B818-EC8C03293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B4B64CB-038B-4EB8-9F37-CCFDC8047A5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938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0DCB80-0D5A-48BB-B55C-4A534A857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26348-C3AD-462F-A347-652A41C4C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3F2D9-B150-4353-87C0-ABE9AD8F6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CB69E-42C9-4B6F-AF3E-2630D3FDC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9D01B06-8571-45CB-84B7-CAB72DFDE8E9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024E7C6-A952-468B-908A-7C86FE3FA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520259"/>
            <a:ext cx="3086100" cy="365125"/>
          </a:xfrm>
          <a:prstGeom prst="rect">
            <a:avLst/>
          </a:prstGeom>
          <a:noFill/>
        </p:spPr>
        <p:txBody>
          <a:bodyPr/>
          <a:lstStyle>
            <a:lvl1pPr algn="ctr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>
                <a:latin typeface="+mj-lt"/>
              </a:rPr>
              <a:t>Analiza medicinske slike</a:t>
            </a:r>
            <a:endParaRPr lang="sr-Latn-CS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378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50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530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52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10.png"/><Relationship Id="rId5" Type="http://schemas.openxmlformats.org/officeDocument/2006/relationships/image" Target="../media/image450.png"/><Relationship Id="rId10" Type="http://schemas.openxmlformats.org/officeDocument/2006/relationships/image" Target="../media/image500.png"/><Relationship Id="rId4" Type="http://schemas.openxmlformats.org/officeDocument/2006/relationships/image" Target="../media/image440.png"/><Relationship Id="rId9" Type="http://schemas.openxmlformats.org/officeDocument/2006/relationships/image" Target="../media/image49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5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504" y="1845246"/>
            <a:ext cx="9036496" cy="1368152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altLang="en-US" sz="4800" dirty="0"/>
              <a:t>Konvolucione neuralne mreže</a:t>
            </a:r>
            <a:endParaRPr lang="en-GB" altLang="en-US" sz="480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43608" y="3573438"/>
            <a:ext cx="6858000" cy="1655762"/>
          </a:xfrm>
        </p:spPr>
        <p:txBody>
          <a:bodyPr/>
          <a:lstStyle/>
          <a:p>
            <a:pPr eaLnBrk="1" hangingPunct="1"/>
            <a:r>
              <a:rPr lang="sr-Latn-CS" altLang="en-US" dirty="0"/>
              <a:t>Vladimir Petrović</a:t>
            </a:r>
          </a:p>
        </p:txBody>
      </p:sp>
      <p:pic>
        <p:nvPicPr>
          <p:cNvPr id="1026" name="Picture 2" descr="DEET FTN Novi Sad | Departman za energetiku, elektroniku i telekomunikacije">
            <a:extLst>
              <a:ext uri="{FF2B5EF4-FFF2-40B4-BE49-F238E27FC236}">
                <a16:creationId xmlns:a16="http://schemas.microsoft.com/office/drawing/2014/main" id="{6BEE40FD-5CF9-429F-93B3-04F94CDA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642" y="764703"/>
            <a:ext cx="3310045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81E4E2-1C4E-4A0C-AB62-5890EFF6F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764704"/>
            <a:ext cx="1386558" cy="1368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445B75-249F-4620-8BE2-2CDB5EB14957}"/>
              </a:ext>
            </a:extLst>
          </p:cNvPr>
          <p:cNvSpPr txBox="1"/>
          <p:nvPr/>
        </p:nvSpPr>
        <p:spPr>
          <a:xfrm>
            <a:off x="2555776" y="5645199"/>
            <a:ext cx="669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latin typeface="+mj-lt"/>
              </a:rPr>
              <a:t>Sources: Fei-Fei Li &amp; Andrej Karpathy &amp; Justin Johnson </a:t>
            </a:r>
            <a:r>
              <a:rPr lang="sr-Latn-RS" dirty="0">
                <a:latin typeface="+mj-lt"/>
              </a:rPr>
              <a:t>(Standford)</a:t>
            </a:r>
            <a:endParaRPr lang="nn-NO" dirty="0">
              <a:latin typeface="+mj-lt"/>
            </a:endParaRPr>
          </a:p>
          <a:p>
            <a:r>
              <a:rPr lang="sr-Latn-RS" dirty="0">
                <a:latin typeface="+mj-lt"/>
              </a:rPr>
              <a:t>Lathuliere, Mesejo &amp; Kalogeiton (Inria)</a:t>
            </a:r>
            <a:endParaRPr lang="en-GB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66" y="3175595"/>
            <a:ext cx="6686550" cy="313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</a:t>
            </a:r>
            <a:r>
              <a:rPr lang="sr-Latn-RS" dirty="0"/>
              <a:t>ne mreže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507232"/>
            <a:ext cx="8229600" cy="1921768"/>
          </a:xfrm>
        </p:spPr>
        <p:txBody>
          <a:bodyPr>
            <a:normAutofit/>
          </a:bodyPr>
          <a:lstStyle/>
          <a:p>
            <a:r>
              <a:rPr lang="sr-Latn-RS" dirty="0"/>
              <a:t>Moć i složenost mreža varira</a:t>
            </a:r>
            <a:endParaRPr lang="en-GB" dirty="0"/>
          </a:p>
          <a:p>
            <a:pPr lvl="1"/>
            <a:r>
              <a:rPr lang="sr-Latn-RS" dirty="0"/>
              <a:t>Prema broju skrivenih slojeva</a:t>
            </a:r>
            <a:r>
              <a:rPr lang="en-GB" dirty="0"/>
              <a:t> </a:t>
            </a:r>
            <a:r>
              <a:rPr lang="sr-Latn-RS" dirty="0"/>
              <a:t>i neurona u njima</a:t>
            </a:r>
            <a:endParaRPr lang="en-GB" dirty="0"/>
          </a:p>
          <a:p>
            <a:r>
              <a:rPr lang="sr-Latn-RS" dirty="0"/>
              <a:t>Obično se ubacuju odzivi filtera obeležja </a:t>
            </a:r>
            <a:r>
              <a:rPr lang="en-GB" dirty="0"/>
              <a:t>– </a:t>
            </a:r>
            <a:r>
              <a:rPr lang="sr-Latn-RS" dirty="0"/>
              <a:t>u ulazni sloj</a:t>
            </a:r>
            <a:endParaRPr lang="en-GB" dirty="0"/>
          </a:p>
          <a:p>
            <a:r>
              <a:rPr lang="sr-Latn-RS" dirty="0"/>
              <a:t>Izlazni slojevi obično </a:t>
            </a:r>
            <a:r>
              <a:rPr lang="en-GB" dirty="0" err="1"/>
              <a:t>binar</a:t>
            </a:r>
            <a:r>
              <a:rPr lang="sr-Latn-RS" dirty="0"/>
              <a:t>ni/linearni izlazi za svaku kategoriju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028384" y="4026876"/>
            <a:ext cx="1224136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sr-Latn-RS" dirty="0">
                <a:latin typeface="Times New Roman" pitchFamily="18" charset="0"/>
                <a:cs typeface="Times New Roman" pitchFamily="18" charset="0"/>
              </a:rPr>
              <a:t>šaka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sr-Latn-RS" dirty="0">
                <a:latin typeface="Times New Roman" pitchFamily="18" charset="0"/>
                <a:cs typeface="Times New Roman" pitchFamily="18" charset="0"/>
              </a:rPr>
              <a:t>kičme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p(</a:t>
            </a:r>
            <a:r>
              <a:rPr lang="sr-Latn-RS" dirty="0">
                <a:latin typeface="Times New Roman" pitchFamily="18" charset="0"/>
                <a:cs typeface="Times New Roman" pitchFamily="18" charset="0"/>
              </a:rPr>
              <a:t>glave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GB" dirty="0"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6" y="4179000"/>
            <a:ext cx="1303545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259632" y="4603775"/>
            <a:ext cx="4320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366A161-94CA-4705-8680-559919D2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422371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Sličnost sa biologijom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651248"/>
            <a:ext cx="8229600" cy="985664"/>
          </a:xfrm>
        </p:spPr>
        <p:txBody>
          <a:bodyPr/>
          <a:lstStyle/>
          <a:p>
            <a:r>
              <a:rPr lang="en-GB" dirty="0"/>
              <a:t>Model</a:t>
            </a:r>
            <a:r>
              <a:rPr lang="sr-Latn-RS" dirty="0"/>
              <a:t>iraju ponašanje bioloških neurona</a:t>
            </a:r>
            <a:r>
              <a:rPr lang="en-GB" dirty="0"/>
              <a:t> (</a:t>
            </a:r>
            <a:r>
              <a:rPr lang="sr-Latn-RS" dirty="0"/>
              <a:t>ćelija</a:t>
            </a:r>
            <a:r>
              <a:rPr lang="en-GB" dirty="0"/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" y="2132856"/>
            <a:ext cx="9123680" cy="445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4F4DFD8-1EB6-45AF-801A-7FBA6394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038841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014413"/>
            <a:ext cx="8629650" cy="482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CAA1B24-D3C8-45D5-9591-0BCAF54EE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191408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sr-Latn-RS" dirty="0"/>
              <a:t>ktivacija neurona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556792"/>
                <a:ext cx="8229600" cy="4622068"/>
              </a:xfrm>
            </p:spPr>
            <p:txBody>
              <a:bodyPr>
                <a:normAutofit/>
              </a:bodyPr>
              <a:lstStyle/>
              <a:p>
                <a:r>
                  <a:rPr lang="sr-Latn-RS" dirty="0"/>
                  <a:t>Svaki</a:t>
                </a:r>
                <a:r>
                  <a:rPr lang="en-GB" dirty="0"/>
                  <a:t> neuron </a:t>
                </a:r>
                <a:r>
                  <a:rPr lang="sr-Latn-RS" dirty="0"/>
                  <a:t>ima skup moduliranih ulaza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i="1" baseline="-25000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𝑘</m:t>
                    </m:r>
                  </m:oMath>
                </a14:m>
                <a:r>
                  <a:rPr lang="sr-Latn-RS" dirty="0"/>
                  <a:t>, izlaza iz prethodnog sloja </a:t>
                </a:r>
                <a:r>
                  <a:rPr lang="en-GB" dirty="0"/>
                  <a:t>+ </a:t>
                </a:r>
                <a:r>
                  <a:rPr lang="sr-Latn-RS" dirty="0"/>
                  <a:t>neki </a:t>
                </a:r>
                <a:r>
                  <a:rPr lang="en-GB" i="1" dirty="0"/>
                  <a:t>bias </a:t>
                </a:r>
                <a:r>
                  <a:rPr lang="en-GB" dirty="0" err="1"/>
                  <a:t>faktor</a:t>
                </a:r>
                <a:r>
                  <a:rPr lang="en-GB" i="1" dirty="0"/>
                  <a:t> </a:t>
                </a:r>
                <a:r>
                  <a:rPr lang="en-GB" i="1" dirty="0">
                    <a:latin typeface="Times New Roman" pitchFamily="18" charset="0"/>
                    <a:cs typeface="Times New Roman" pitchFamily="18" charset="0"/>
                  </a:rPr>
                  <a:t>b</a:t>
                </a:r>
                <a:r>
                  <a:rPr lang="en-GB" dirty="0"/>
                  <a:t>: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BR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000" i="1">
                              <a:latin typeface="Cambria Math"/>
                            </a:rPr>
                            <m:t>𝑘</m:t>
                          </m:r>
                          <m:r>
                            <a:rPr lang="pt-BR" sz="2000" i="1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pt-BR" sz="2000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00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GB" sz="2000" b="0" i="1" smtClean="0">
                          <a:latin typeface="Cambria Math"/>
                        </a:rPr>
                        <m:t>+</m:t>
                      </m:r>
                      <m:r>
                        <a:rPr lang="en-GB" sz="20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r>
                  <a:rPr lang="sr-Latn-RS" dirty="0"/>
                  <a:t>Taj ulaz modulira/mapira aktivaciona funkcija</a:t>
                </a:r>
                <a:r>
                  <a:rPr lang="en-GB" dirty="0"/>
                  <a:t>, </a:t>
                </a:r>
                <a:r>
                  <a:rPr lang="sr-Latn-RS" dirty="0"/>
                  <a:t>npr</a:t>
                </a:r>
                <a:r>
                  <a:rPr lang="en-GB" dirty="0"/>
                  <a:t>. sigmoid</a:t>
                </a:r>
                <a:r>
                  <a:rPr lang="sr-Latn-RS" dirty="0"/>
                  <a:t>alna</a:t>
                </a:r>
                <a:r>
                  <a:rPr lang="en-GB" dirty="0"/>
                  <a:t> fun</a:t>
                </a:r>
                <a:r>
                  <a:rPr lang="sr-Latn-RS" dirty="0"/>
                  <a:t>k</a:t>
                </a:r>
                <a:r>
                  <a:rPr lang="en-GB" dirty="0"/>
                  <a:t>c</a:t>
                </a:r>
                <a:r>
                  <a:rPr lang="sr-Latn-RS" dirty="0"/>
                  <a:t>ija</a:t>
                </a:r>
                <a:endParaRPr lang="en-GB" dirty="0"/>
              </a:p>
              <a:p>
                <a:pPr lvl="1"/>
                <a:r>
                  <a:rPr lang="sr-Latn-RS" dirty="0"/>
                  <a:t>U suštini, neuron se okine kad prepozna ulaz koji je naučen</a:t>
                </a:r>
                <a:endParaRPr lang="en-GB" dirty="0"/>
              </a:p>
              <a:p>
                <a:pPr lvl="1"/>
                <a:endParaRPr lang="en-GB" dirty="0"/>
              </a:p>
              <a:p>
                <a:pPr lvl="1"/>
                <a:endParaRPr lang="en-GB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pt-BR" sz="28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pt-BR" sz="2800" i="1">
                          <a:solidFill>
                            <a:schemeClr val="tx1"/>
                          </a:solidFill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pt-BR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𝑘</m:t>
                              </m:r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pt-BR" sz="24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en-GB" sz="2800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556792"/>
                <a:ext cx="8229600" cy="4622068"/>
              </a:xfrm>
              <a:blipFill>
                <a:blip r:embed="rId2"/>
                <a:stretch>
                  <a:fillRect l="-741" t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305" y="4525739"/>
            <a:ext cx="2151063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5266580" y="4273711"/>
            <a:ext cx="504056" cy="504056"/>
          </a:xfrm>
          <a:prstGeom prst="ellipse">
            <a:avLst/>
          </a:prstGeom>
          <a:solidFill>
            <a:srgbClr val="95B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sz="16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7" name="Oval 6"/>
          <p:cNvSpPr/>
          <p:nvPr/>
        </p:nvSpPr>
        <p:spPr>
          <a:xfrm>
            <a:off x="5266580" y="4941168"/>
            <a:ext cx="504056" cy="504056"/>
          </a:xfrm>
          <a:prstGeom prst="ellipse">
            <a:avLst/>
          </a:prstGeom>
          <a:solidFill>
            <a:srgbClr val="95B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sz="16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5266580" y="5589240"/>
            <a:ext cx="504056" cy="504056"/>
          </a:xfrm>
          <a:prstGeom prst="ellipse">
            <a:avLst/>
          </a:prstGeom>
          <a:solidFill>
            <a:srgbClr val="95B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sz="1600" baseline="-25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70996" y="4458598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GB" sz="1600" i="1" baseline="-25000" dirty="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24128" y="4890646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GB" sz="1600" i="1" baseline="-25000" dirty="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8144" y="5589240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GB" sz="1600" i="1" baseline="-25000" dirty="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48264" y="5466710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GB" sz="1600" dirty="0">
                <a:latin typeface="Times New Roman" pitchFamily="18" charset="0"/>
                <a:cs typeface="Times New Roman" pitchFamily="18" charset="0"/>
              </a:rPr>
              <a:t>( )</a:t>
            </a:r>
            <a:endParaRPr lang="en-GB" sz="1600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0888" y="4993728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 err="1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GB" sz="1600" i="1" baseline="-25000" dirty="0" err="1">
                <a:latin typeface="Times New Roman" pitchFamily="18" charset="0"/>
                <a:cs typeface="Times New Roman" pitchFamily="18" charset="0"/>
              </a:rPr>
              <a:t>j</a:t>
            </a:r>
            <a:endParaRPr lang="en-GB" sz="1600" i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BB46E9D-1D5D-4717-A17E-8FD042A1C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05272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221088"/>
            <a:ext cx="3792513" cy="2074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Obučavanje neuralnih mreža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Podrazumeva određivanje optimalnih parametara veza u mreži</a:t>
            </a:r>
            <a:endParaRPr lang="en-GB" dirty="0"/>
          </a:p>
          <a:p>
            <a:pPr lvl="1"/>
            <a:r>
              <a:rPr lang="sr-Latn-RS" dirty="0"/>
              <a:t>I parametara </a:t>
            </a:r>
            <a:r>
              <a:rPr lang="en-GB" dirty="0"/>
              <a:t>a</a:t>
            </a:r>
            <a:r>
              <a:rPr lang="sr-Latn-RS" dirty="0"/>
              <a:t>k</a:t>
            </a:r>
            <a:r>
              <a:rPr lang="en-GB" dirty="0" err="1"/>
              <a:t>tiva</a:t>
            </a:r>
            <a:r>
              <a:rPr lang="sr-Latn-RS" dirty="0"/>
              <a:t>cionih </a:t>
            </a:r>
            <a:r>
              <a:rPr lang="en-GB" dirty="0"/>
              <a:t>fun</a:t>
            </a:r>
            <a:r>
              <a:rPr lang="sr-Latn-RS" dirty="0"/>
              <a:t>k</a:t>
            </a:r>
            <a:r>
              <a:rPr lang="en-GB" dirty="0"/>
              <a:t>c</a:t>
            </a:r>
            <a:r>
              <a:rPr lang="sr-Latn-RS" dirty="0"/>
              <a:t>ija neurona, ako nisu predodređene</a:t>
            </a:r>
            <a:endParaRPr lang="en-GB" dirty="0"/>
          </a:p>
          <a:p>
            <a:r>
              <a:rPr lang="sr-Latn-RS" dirty="0"/>
              <a:t>Počnemo sa velikim skupom odziva na obeležja izmerenih na slikama poznatih kategorija </a:t>
            </a:r>
            <a:r>
              <a:rPr lang="en-GB" dirty="0"/>
              <a:t>(</a:t>
            </a:r>
            <a:r>
              <a:rPr lang="en-GB" i="1" dirty="0"/>
              <a:t>ground truth</a:t>
            </a:r>
            <a:r>
              <a:rPr lang="en-GB" dirty="0"/>
              <a:t>)</a:t>
            </a:r>
          </a:p>
          <a:p>
            <a:r>
              <a:rPr lang="sr-Latn-RS" dirty="0"/>
              <a:t>Menjamo parametre mreže dok ulazi ne proizvedu željeni izlaz</a:t>
            </a:r>
            <a:endParaRPr lang="en-GB" dirty="0"/>
          </a:p>
          <a:p>
            <a:r>
              <a:rPr lang="sr-Latn-RS" dirty="0"/>
              <a:t>Velika </a:t>
            </a:r>
            <a:r>
              <a:rPr lang="en-GB" dirty="0" err="1"/>
              <a:t>dimen</a:t>
            </a:r>
            <a:r>
              <a:rPr lang="sr-Latn-RS" dirty="0"/>
              <a:t>zionalnost je bila problem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611560" y="4519482"/>
            <a:ext cx="3816424" cy="369332"/>
            <a:chOff x="1763688" y="4663498"/>
            <a:chExt cx="3816424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763688" y="4663498"/>
              <a:ext cx="33843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RS" dirty="0">
                  <a:solidFill>
                    <a:srgbClr val="002060"/>
                  </a:solidFill>
                  <a:latin typeface="+mn-lt"/>
                </a:rPr>
                <a:t>Svaka veza je jedan parametar</a:t>
              </a:r>
              <a:endParaRPr lang="en-GB" dirty="0">
                <a:solidFill>
                  <a:srgbClr val="002060"/>
                </a:solidFill>
                <a:latin typeface="+mn-lt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4788024" y="4663498"/>
              <a:ext cx="792088" cy="184666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CF7CBDB-9383-4D7D-B61B-34CE88289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4492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Konvolucione neuralne mreže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651248"/>
            <a:ext cx="8229600" cy="3073896"/>
          </a:xfrm>
        </p:spPr>
        <p:txBody>
          <a:bodyPr/>
          <a:lstStyle/>
          <a:p>
            <a:r>
              <a:rPr lang="sr-Latn-RS" dirty="0"/>
              <a:t>Convolutional Neural Networks – CNN</a:t>
            </a:r>
          </a:p>
          <a:p>
            <a:r>
              <a:rPr lang="sr-Latn-RS" dirty="0"/>
              <a:t>NE KORISTE predefinisane filtere obeležja</a:t>
            </a:r>
            <a:endParaRPr lang="en-GB" dirty="0"/>
          </a:p>
          <a:p>
            <a:r>
              <a:rPr lang="sr-Latn-RS" dirty="0"/>
              <a:t>Uključuju filtraciju </a:t>
            </a:r>
            <a:r>
              <a:rPr lang="en-GB" dirty="0"/>
              <a:t>(</a:t>
            </a:r>
            <a:r>
              <a:rPr lang="sr-Latn-RS" dirty="0"/>
              <a:t>k</a:t>
            </a:r>
            <a:r>
              <a:rPr lang="en-GB" dirty="0" err="1"/>
              <a:t>onvolu</a:t>
            </a:r>
            <a:r>
              <a:rPr lang="sr-Latn-RS" dirty="0"/>
              <a:t>ciju</a:t>
            </a:r>
            <a:r>
              <a:rPr lang="en-GB" dirty="0"/>
              <a:t>) </a:t>
            </a:r>
            <a:r>
              <a:rPr lang="sr-Latn-RS" dirty="0"/>
              <a:t>u samu mrežu</a:t>
            </a:r>
            <a:endParaRPr lang="en-GB" dirty="0"/>
          </a:p>
          <a:p>
            <a:r>
              <a:rPr lang="sr-Latn-RS" dirty="0"/>
              <a:t>Uče </a:t>
            </a:r>
            <a:r>
              <a:rPr lang="en-GB" dirty="0"/>
              <a:t>optimal</a:t>
            </a:r>
            <a:r>
              <a:rPr lang="sr-Latn-RS" dirty="0"/>
              <a:t>ne filtere obeležja kroz obuku</a:t>
            </a:r>
            <a:endParaRPr lang="en-GB" dirty="0"/>
          </a:p>
          <a:p>
            <a:r>
              <a:rPr lang="sr-Latn-RS" dirty="0"/>
              <a:t>Određivanje obeležja da odgovara podacima</a:t>
            </a:r>
            <a:endParaRPr lang="en-GB" dirty="0"/>
          </a:p>
        </p:txBody>
      </p:sp>
      <p:pic>
        <p:nvPicPr>
          <p:cNvPr id="2050" name="Picture 2" descr="https://adeshpande3.github.io/assets/Co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38804"/>
            <a:ext cx="9180512" cy="313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ADA7D03-AB4F-41FB-ACC0-910B1E91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50097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9" y="3861048"/>
            <a:ext cx="9109213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Arhite</a:t>
            </a:r>
            <a:r>
              <a:rPr lang="sr-Latn-RS" dirty="0"/>
              <a:t>k</a:t>
            </a:r>
            <a:r>
              <a:rPr lang="en-GB" dirty="0"/>
              <a:t>tur</a:t>
            </a:r>
            <a:r>
              <a:rPr lang="sr-Latn-RS" dirty="0"/>
              <a:t>a mreže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28650" y="1825625"/>
            <a:ext cx="7886700" cy="2524275"/>
          </a:xfrm>
        </p:spPr>
        <p:txBody>
          <a:bodyPr/>
          <a:lstStyle/>
          <a:p>
            <a:r>
              <a:rPr lang="en-GB" dirty="0"/>
              <a:t>CNN</a:t>
            </a:r>
            <a:r>
              <a:rPr lang="sr-Latn-RS" dirty="0"/>
              <a:t>-ovi uvode nove k</a:t>
            </a:r>
            <a:r>
              <a:rPr lang="en-GB" dirty="0" err="1"/>
              <a:t>onvolu</a:t>
            </a:r>
            <a:r>
              <a:rPr lang="sr-Latn-RS" dirty="0"/>
              <a:t>cione slojeve filtracije</a:t>
            </a:r>
            <a:r>
              <a:rPr lang="en-GB" dirty="0"/>
              <a:t>, </a:t>
            </a:r>
            <a:r>
              <a:rPr lang="sr-Latn-RS" dirty="0"/>
              <a:t>obično nekolicinu</a:t>
            </a:r>
            <a:r>
              <a:rPr lang="en-GB" dirty="0"/>
              <a:t> </a:t>
            </a:r>
            <a:r>
              <a:rPr lang="sr-Latn-RS" dirty="0"/>
              <a:t>u </a:t>
            </a:r>
            <a:r>
              <a:rPr lang="en-GB" dirty="0"/>
              <a:t>neural</a:t>
            </a:r>
            <a:r>
              <a:rPr lang="sr-Latn-RS" dirty="0"/>
              <a:t>ne mreže</a:t>
            </a:r>
            <a:endParaRPr lang="en-GB" dirty="0"/>
          </a:p>
          <a:p>
            <a:r>
              <a:rPr lang="sr-Latn-RS" dirty="0"/>
              <a:t>Svaki konvolucioni sloj obično prati integracioni (</a:t>
            </a:r>
            <a:r>
              <a:rPr lang="en-GB" i="1" dirty="0"/>
              <a:t>pooling</a:t>
            </a:r>
            <a:r>
              <a:rPr lang="sr-Latn-RS" dirty="0"/>
              <a:t>)</a:t>
            </a:r>
            <a:r>
              <a:rPr lang="en-GB" dirty="0"/>
              <a:t> </a:t>
            </a:r>
            <a:r>
              <a:rPr lang="sr-Latn-RS" dirty="0"/>
              <a:t>sloj</a:t>
            </a:r>
            <a:endParaRPr lang="en-GB" dirty="0"/>
          </a:p>
          <a:p>
            <a:pPr lvl="1"/>
            <a:r>
              <a:rPr lang="sr-Latn-RS" dirty="0"/>
              <a:t>Da smanji dimenzionalnost i eliminiše prostornu redundansu u podacima</a:t>
            </a:r>
            <a:endParaRPr lang="en-GB" dirty="0"/>
          </a:p>
          <a:p>
            <a:r>
              <a:rPr lang="sr-Latn-RS" dirty="0"/>
              <a:t>Mreže se obično završavaju sa nekoliko potpuno povezanih slojeva</a:t>
            </a:r>
            <a:r>
              <a:rPr lang="en-GB" dirty="0"/>
              <a:t>, </a:t>
            </a:r>
            <a:r>
              <a:rPr lang="sr-Latn-RS" dirty="0"/>
              <a:t>u stilu originalnih neuralnih mreža</a:t>
            </a:r>
            <a:endParaRPr lang="en-GB" dirty="0"/>
          </a:p>
          <a:p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A7D7D89-5CEA-4721-9497-482A8A52B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5344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264616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標題 1"/>
          <p:cNvSpPr>
            <a:spLocks noGrp="1"/>
          </p:cNvSpPr>
          <p:nvPr>
            <p:ph type="title"/>
          </p:nvPr>
        </p:nvSpPr>
        <p:spPr>
          <a:xfrm>
            <a:off x="628650" y="548680"/>
            <a:ext cx="7886700" cy="936104"/>
          </a:xfrm>
        </p:spPr>
        <p:txBody>
          <a:bodyPr/>
          <a:lstStyle/>
          <a:p>
            <a:r>
              <a:rPr lang="sr-Latn-RS" altLang="zh-TW" dirty="0">
                <a:ea typeface="ＭＳ Ｐゴシック" pitchFamily="34" charset="-128"/>
              </a:rPr>
              <a:t>Konvolucija</a:t>
            </a:r>
            <a:endParaRPr lang="zh-TW" altLang="en-US" dirty="0">
              <a:ea typeface="ＭＳ Ｐゴシック" pitchFamily="34" charset="-128"/>
            </a:endParaRP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  <a:cs typeface="Courier New" pitchFamily="49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cs typeface="Courier New" pitchFamily="49" charset="0"/>
                        </a:rPr>
                        <a:t>0</a:t>
                      </a:r>
                      <a:endParaRPr lang="zh-TW" altLang="en-US" sz="2400" dirty="0">
                        <a:latin typeface="+mj-lt"/>
                        <a:cs typeface="Courier New" pitchFamily="49" charset="0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1249363" y="5389563"/>
            <a:ext cx="2346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latin typeface="+mn-lt"/>
              </a:rPr>
              <a:t>6 x 6 </a:t>
            </a:r>
            <a:r>
              <a:rPr lang="sr-Latn-RS" altLang="zh-TW" dirty="0">
                <a:latin typeface="+mn-lt"/>
              </a:rPr>
              <a:t>ulazna slika</a:t>
            </a:r>
            <a:endParaRPr lang="zh-TW" altLang="en-US" dirty="0">
              <a:latin typeface="+mn-lt"/>
            </a:endParaRPr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5259388" y="20685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6791324" y="2420938"/>
            <a:ext cx="16224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latin typeface="+mn-lt"/>
              </a:rPr>
              <a:t>Filter </a:t>
            </a:r>
            <a:r>
              <a:rPr lang="sr-Latn-RS" altLang="zh-TW" dirty="0">
                <a:latin typeface="+mn-lt"/>
              </a:rPr>
              <a:t>Obeležja </a:t>
            </a:r>
            <a:r>
              <a:rPr lang="en-US" altLang="zh-TW" dirty="0">
                <a:latin typeface="+mn-lt"/>
              </a:rPr>
              <a:t>1</a:t>
            </a:r>
            <a:endParaRPr lang="zh-TW" altLang="en-US" dirty="0">
              <a:latin typeface="+mn-lt"/>
            </a:endParaRPr>
          </a:p>
        </p:txBody>
      </p:sp>
      <p:graphicFrame>
        <p:nvGraphicFramePr>
          <p:cNvPr id="9" name="表格 7"/>
          <p:cNvGraphicFramePr>
            <a:graphicFrameLocks noGrp="1"/>
          </p:cNvGraphicFramePr>
          <p:nvPr/>
        </p:nvGraphicFramePr>
        <p:xfrm>
          <a:off x="5259388" y="3694113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8"/>
          <p:cNvSpPr txBox="1">
            <a:spLocks noChangeArrowheads="1"/>
          </p:cNvSpPr>
          <p:nvPr/>
        </p:nvSpPr>
        <p:spPr bwMode="auto">
          <a:xfrm>
            <a:off x="6791324" y="4032250"/>
            <a:ext cx="181312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latin typeface="+mn-lt"/>
              </a:rPr>
              <a:t>Filter </a:t>
            </a:r>
            <a:r>
              <a:rPr lang="en-US" altLang="zh-TW" dirty="0" err="1">
                <a:latin typeface="+mn-lt"/>
              </a:rPr>
              <a:t>Obeležja</a:t>
            </a:r>
            <a:r>
              <a:rPr lang="en-US" altLang="zh-TW" dirty="0">
                <a:latin typeface="+mn-lt"/>
              </a:rPr>
              <a:t> </a:t>
            </a:r>
            <a:r>
              <a:rPr lang="sr-Latn-RS" altLang="zh-TW" dirty="0">
                <a:latin typeface="+mn-lt"/>
              </a:rPr>
              <a:t>2</a:t>
            </a:r>
            <a:endParaRPr lang="en-US" altLang="zh-TW" dirty="0">
              <a:latin typeface="+mn-lt"/>
            </a:endParaRPr>
          </a:p>
        </p:txBody>
      </p:sp>
      <p:sp>
        <p:nvSpPr>
          <p:cNvPr id="11" name="文字方塊 9"/>
          <p:cNvSpPr txBox="1">
            <a:spLocks noChangeArrowheads="1"/>
          </p:cNvSpPr>
          <p:nvPr/>
        </p:nvSpPr>
        <p:spPr bwMode="auto">
          <a:xfrm rot="5400000">
            <a:off x="5830094" y="5234782"/>
            <a:ext cx="7080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TW" sz="2800" b="1"/>
              <a:t>……</a:t>
            </a:r>
            <a:endParaRPr lang="zh-TW" altLang="en-US" sz="2800" b="1"/>
          </a:p>
        </p:txBody>
      </p:sp>
      <p:sp>
        <p:nvSpPr>
          <p:cNvPr id="15" name="文字方塊 12"/>
          <p:cNvSpPr txBox="1">
            <a:spLocks noChangeArrowheads="1"/>
          </p:cNvSpPr>
          <p:nvPr/>
        </p:nvSpPr>
        <p:spPr bwMode="auto">
          <a:xfrm>
            <a:off x="5232400" y="5648008"/>
            <a:ext cx="3556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sr-Latn-RS" altLang="zh-TW" dirty="0">
                <a:latin typeface="+mn-lt"/>
              </a:rPr>
              <a:t>Svaki </a:t>
            </a:r>
            <a:r>
              <a:rPr lang="en-US" altLang="zh-TW" dirty="0">
                <a:latin typeface="+mn-lt"/>
              </a:rPr>
              <a:t>filter </a:t>
            </a:r>
            <a:r>
              <a:rPr lang="sr-Latn-RS" altLang="zh-TW" dirty="0">
                <a:latin typeface="+mn-lt"/>
              </a:rPr>
              <a:t>reaguje na malu strukturu </a:t>
            </a:r>
            <a:r>
              <a:rPr lang="en-US" altLang="zh-TW" dirty="0">
                <a:latin typeface="+mn-lt"/>
              </a:rPr>
              <a:t>(3 x 3) </a:t>
            </a:r>
            <a:endParaRPr lang="zh-TW" altLang="en-US" dirty="0">
              <a:latin typeface="+mn-lt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0C2CC24-FF48-4534-BD1C-26CFE154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79008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838" y="2397547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1249363" y="5388397"/>
            <a:ext cx="2346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lvl="0" algn="ctr" eaLnBrk="1" hangingPunct="1"/>
            <a:r>
              <a:rPr lang="en-US" altLang="zh-TW" dirty="0">
                <a:solidFill>
                  <a:prstClr val="black"/>
                </a:solidFill>
                <a:latin typeface="+mn-lt"/>
              </a:rPr>
              <a:t>6 x 6 </a:t>
            </a:r>
            <a:r>
              <a:rPr lang="sr-Latn-RS" altLang="zh-TW" dirty="0">
                <a:solidFill>
                  <a:prstClr val="black"/>
                </a:solidFill>
                <a:latin typeface="+mn-lt"/>
              </a:rPr>
              <a:t>ulazna slika</a:t>
            </a:r>
            <a:endParaRPr lang="zh-TW" altLang="en-US" dirty="0">
              <a:solidFill>
                <a:prstClr val="black"/>
              </a:solidFill>
              <a:latin typeface="+mn-lt"/>
            </a:endParaRPr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5652120" y="1265312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7274545" y="1720924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latin typeface="+mn-lt"/>
              </a:rPr>
              <a:t>Filter 1</a:t>
            </a:r>
            <a:endParaRPr lang="zh-TW" altLang="en-US" dirty="0">
              <a:latin typeface="+mn-lt"/>
            </a:endParaRPr>
          </a:p>
        </p:txBody>
      </p:sp>
      <p:sp>
        <p:nvSpPr>
          <p:cNvPr id="9" name="矩形 2"/>
          <p:cNvSpPr/>
          <p:nvPr/>
        </p:nvSpPr>
        <p:spPr>
          <a:xfrm>
            <a:off x="985838" y="239754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4722813" y="278648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5564188" y="2786484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1484313" y="2397547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矩形 33"/>
          <p:cNvSpPr>
            <a:spLocks noChangeArrowheads="1"/>
          </p:cNvSpPr>
          <p:nvPr/>
        </p:nvSpPr>
        <p:spPr bwMode="auto">
          <a:xfrm>
            <a:off x="1166813" y="1730797"/>
            <a:ext cx="1336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sr-Latn-RS" altLang="zh-TW" sz="2400" dirty="0">
                <a:latin typeface="+mn-lt"/>
              </a:rPr>
              <a:t>korak </a:t>
            </a:r>
            <a:r>
              <a:rPr lang="en-US" altLang="zh-TW" sz="2400" dirty="0">
                <a:latin typeface="+mn-lt"/>
              </a:rPr>
              <a:t>=</a:t>
            </a:r>
            <a:r>
              <a:rPr lang="sr-Latn-RS" altLang="zh-TW" sz="2400" dirty="0">
                <a:latin typeface="+mn-lt"/>
              </a:rPr>
              <a:t> </a:t>
            </a:r>
            <a:r>
              <a:rPr lang="en-US" altLang="zh-TW" sz="2400" dirty="0">
                <a:latin typeface="+mn-lt"/>
              </a:rPr>
              <a:t>1</a:t>
            </a:r>
            <a:endParaRPr lang="zh-TW" altLang="en-US" sz="2400" dirty="0">
              <a:latin typeface="+mn-lt"/>
            </a:endParaRP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3962400" y="3123034"/>
            <a:ext cx="685800" cy="0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886200" y="2437234"/>
            <a:ext cx="9927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latin typeface="+mn-lt"/>
              </a:rPr>
              <a:t>Dot </a:t>
            </a:r>
          </a:p>
          <a:p>
            <a:pPr eaLnBrk="1" hangingPunct="1"/>
            <a:r>
              <a:rPr lang="sr-Latn-RS" sz="1800" dirty="0">
                <a:latin typeface="+mn-lt"/>
              </a:rPr>
              <a:t>proizvod</a:t>
            </a:r>
            <a:endParaRPr lang="en-US" sz="1800" dirty="0">
              <a:latin typeface="+mn-lt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08C5EF7-E88C-4FF5-AAFF-76101CB8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  <p:sp>
        <p:nvSpPr>
          <p:cNvPr id="17" name="標題 1">
            <a:extLst>
              <a:ext uri="{FF2B5EF4-FFF2-40B4-BE49-F238E27FC236}">
                <a16:creationId xmlns:a16="http://schemas.microsoft.com/office/drawing/2014/main" id="{D29E5A86-0AF9-475E-BE10-5A014975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8680"/>
            <a:ext cx="7886700" cy="936104"/>
          </a:xfrm>
        </p:spPr>
        <p:txBody>
          <a:bodyPr/>
          <a:lstStyle/>
          <a:p>
            <a:r>
              <a:rPr lang="sr-Latn-RS" altLang="zh-TW" dirty="0">
                <a:ea typeface="ＭＳ Ｐゴシック" pitchFamily="34" charset="-128"/>
              </a:rPr>
              <a:t>Konvolucija</a:t>
            </a:r>
            <a:endParaRPr lang="zh-TW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809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Konvolucija</a:t>
            </a:r>
            <a:r>
              <a:rPr lang="en-GB" dirty="0"/>
              <a:t>: </a:t>
            </a:r>
            <a:r>
              <a:rPr lang="sr-Latn-RS" dirty="0"/>
              <a:t>korak</a:t>
            </a:r>
            <a:r>
              <a:rPr lang="en-GB" dirty="0"/>
              <a:t> = 2</a:t>
            </a:r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latin typeface="+mn-lt"/>
              </a:rPr>
              <a:t>6 x 6 </a:t>
            </a:r>
            <a:r>
              <a:rPr lang="sr-Latn-RS" altLang="zh-TW" dirty="0">
                <a:latin typeface="+mn-lt"/>
              </a:rPr>
              <a:t>slika</a:t>
            </a:r>
            <a:endParaRPr lang="zh-TW" altLang="en-US" dirty="0">
              <a:latin typeface="+mn-lt"/>
            </a:endParaRPr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5564188" y="1196752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7186613" y="1652364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latin typeface="+mn-lt"/>
              </a:rPr>
              <a:t>Filter</a:t>
            </a:r>
            <a:endParaRPr lang="zh-TW" altLang="en-US" dirty="0">
              <a:latin typeface="+mn-lt"/>
            </a:endParaRPr>
          </a:p>
        </p:txBody>
      </p:sp>
      <p:sp>
        <p:nvSpPr>
          <p:cNvPr id="9" name="矩形 2"/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n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12" name="矩形 27"/>
          <p:cNvSpPr/>
          <p:nvPr/>
        </p:nvSpPr>
        <p:spPr>
          <a:xfrm>
            <a:off x="1963738" y="2398713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E0EEDA9A-AF55-4C08-BBB8-9707DB24A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00023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Prepoznavanje</a:t>
            </a:r>
            <a:r>
              <a:rPr lang="en-GB" dirty="0"/>
              <a:t> </a:t>
            </a:r>
            <a:r>
              <a:rPr lang="en-GB" dirty="0" err="1"/>
              <a:t>slika</a:t>
            </a:r>
            <a:r>
              <a:rPr lang="en-GB" dirty="0"/>
              <a:t> (</a:t>
            </a:r>
            <a:r>
              <a:rPr lang="en-GB" dirty="0" err="1"/>
              <a:t>objekata</a:t>
            </a:r>
            <a:r>
              <a:rPr lang="sr-Latn-RS" dirty="0"/>
              <a:t>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2126596"/>
            <a:ext cx="8229600" cy="2065784"/>
          </a:xfrm>
        </p:spPr>
        <p:txBody>
          <a:bodyPr/>
          <a:lstStyle/>
          <a:p>
            <a:r>
              <a:rPr lang="sr-Latn-RS" dirty="0"/>
              <a:t>Primena analize slike na automatsku kategorizaciju objekata u snimcima</a:t>
            </a:r>
            <a:endParaRPr lang="en-GB" dirty="0"/>
          </a:p>
          <a:p>
            <a:pPr lvl="1"/>
            <a:r>
              <a:rPr lang="sr-Latn-RS" dirty="0"/>
              <a:t>Kategorije objekata su unapred definisane</a:t>
            </a:r>
          </a:p>
          <a:p>
            <a:pPr lvl="1"/>
            <a:r>
              <a:rPr lang="sr-Latn-RS" dirty="0"/>
              <a:t>Kategorije mogu biti i</a:t>
            </a:r>
            <a:r>
              <a:rPr lang="en-GB" dirty="0"/>
              <a:t>: </a:t>
            </a:r>
            <a:r>
              <a:rPr lang="sr-Latn-RS" dirty="0"/>
              <a:t>postoji</a:t>
            </a:r>
            <a:r>
              <a:rPr lang="en-GB" dirty="0"/>
              <a:t>/</a:t>
            </a:r>
            <a:r>
              <a:rPr lang="sr-Latn-RS" dirty="0"/>
              <a:t>ne postoji – npr. u medicini prepoznavanje bolestan/nije i koja je bolest u pitanju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50464" y="4109026"/>
            <a:ext cx="2592288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/>
              <a:t>Algoritam prepoznavanja anatomije</a:t>
            </a:r>
            <a:endParaRPr lang="en-GB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30384" y="4829106"/>
            <a:ext cx="4045872" cy="31224"/>
            <a:chOff x="2687577" y="4829106"/>
            <a:chExt cx="4045872" cy="31224"/>
          </a:xfrm>
        </p:grpSpPr>
        <p:cxnSp>
          <p:nvCxnSpPr>
            <p:cNvPr id="7" name="Straight Arrow Connector 6"/>
            <p:cNvCxnSpPr>
              <a:cxnSpLocks/>
            </p:cNvCxnSpPr>
            <p:nvPr/>
          </p:nvCxnSpPr>
          <p:spPr>
            <a:xfrm>
              <a:off x="6013369" y="4829106"/>
              <a:ext cx="720080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2687577" y="4860330"/>
              <a:ext cx="720080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38343" y="3645024"/>
            <a:ext cx="2294497" cy="2808328"/>
            <a:chOff x="395536" y="3645024"/>
            <a:chExt cx="2294497" cy="2808328"/>
          </a:xfrm>
        </p:grpSpPr>
        <p:sp>
          <p:nvSpPr>
            <p:cNvPr id="8" name="TextBox 7"/>
            <p:cNvSpPr txBox="1"/>
            <p:nvPr/>
          </p:nvSpPr>
          <p:spPr>
            <a:xfrm>
              <a:off x="678688" y="6053242"/>
              <a:ext cx="17281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r-Latn-RS" sz="2000" dirty="0">
                  <a:latin typeface="+mn-lt"/>
                </a:rPr>
                <a:t>Ulazni snimak</a:t>
              </a:r>
              <a:endParaRPr lang="en-GB" sz="2000" dirty="0">
                <a:latin typeface="+mn-lt"/>
              </a:endParaRPr>
            </a:p>
          </p:txBody>
        </p:sp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645024"/>
              <a:ext cx="2294497" cy="2408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TextBox 10"/>
          <p:cNvSpPr txBox="1"/>
          <p:nvPr/>
        </p:nvSpPr>
        <p:spPr>
          <a:xfrm>
            <a:off x="6876256" y="4629051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+mn-lt"/>
              </a:rPr>
              <a:t>Šaka</a:t>
            </a:r>
            <a:endParaRPr lang="en-GB" sz="2000" dirty="0">
              <a:latin typeface="+mn-lt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37" y="3602945"/>
            <a:ext cx="2454275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6857835" y="4604710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+mn-lt"/>
              </a:rPr>
              <a:t>Vratna kičma</a:t>
            </a:r>
            <a:endParaRPr lang="en-GB" sz="2000" dirty="0">
              <a:latin typeface="+mn-lt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29C7BF28-D23E-4960-9475-4F8DB320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74227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Konvolucija</a:t>
            </a:r>
            <a:endParaRPr lang="en-GB" dirty="0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838" y="2655912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1249363" y="5646762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latin typeface="+mn-lt"/>
              </a:rPr>
              <a:t>6 x 6 </a:t>
            </a:r>
            <a:r>
              <a:rPr lang="sr-Latn-RS" altLang="zh-TW" dirty="0">
                <a:latin typeface="+mn-lt"/>
              </a:rPr>
              <a:t>slika</a:t>
            </a:r>
            <a:endParaRPr lang="zh-TW" altLang="en-US" dirty="0">
              <a:latin typeface="+mn-lt"/>
            </a:endParaRPr>
          </a:p>
        </p:txBody>
      </p:sp>
      <p:graphicFrame>
        <p:nvGraphicFramePr>
          <p:cNvPr id="7" name="表格 5"/>
          <p:cNvGraphicFramePr>
            <a:graphicFrameLocks noGrp="1"/>
          </p:cNvGraphicFramePr>
          <p:nvPr/>
        </p:nvGraphicFramePr>
        <p:xfrm>
          <a:off x="5564188" y="1326208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文字方塊 6"/>
          <p:cNvSpPr txBox="1">
            <a:spLocks noChangeArrowheads="1"/>
          </p:cNvSpPr>
          <p:nvPr/>
        </p:nvSpPr>
        <p:spPr bwMode="auto">
          <a:xfrm>
            <a:off x="7186613" y="1781820"/>
            <a:ext cx="1447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latin typeface="+mn-lt"/>
              </a:rPr>
              <a:t>Filter</a:t>
            </a:r>
            <a:endParaRPr lang="zh-TW" altLang="en-US" dirty="0">
              <a:latin typeface="+mn-lt"/>
            </a:endParaRPr>
          </a:p>
        </p:txBody>
      </p:sp>
      <p:sp>
        <p:nvSpPr>
          <p:cNvPr id="9" name="矩形 2"/>
          <p:cNvSpPr/>
          <p:nvPr/>
        </p:nvSpPr>
        <p:spPr>
          <a:xfrm>
            <a:off x="985838" y="2655912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0" name="橢圓 11"/>
          <p:cNvSpPr>
            <a:spLocks noChangeArrowheads="1"/>
          </p:cNvSpPr>
          <p:nvPr/>
        </p:nvSpPr>
        <p:spPr bwMode="auto">
          <a:xfrm>
            <a:off x="4722813" y="304484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1" name="橢圓 12"/>
          <p:cNvSpPr>
            <a:spLocks noChangeArrowheads="1"/>
          </p:cNvSpPr>
          <p:nvPr/>
        </p:nvSpPr>
        <p:spPr bwMode="auto">
          <a:xfrm>
            <a:off x="5564188" y="304484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2" name="橢圓 13"/>
          <p:cNvSpPr>
            <a:spLocks noChangeArrowheads="1"/>
          </p:cNvSpPr>
          <p:nvPr/>
        </p:nvSpPr>
        <p:spPr bwMode="auto">
          <a:xfrm>
            <a:off x="6405563" y="304484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3" name="橢圓 14"/>
          <p:cNvSpPr>
            <a:spLocks noChangeArrowheads="1"/>
          </p:cNvSpPr>
          <p:nvPr/>
        </p:nvSpPr>
        <p:spPr bwMode="auto">
          <a:xfrm>
            <a:off x="7246938" y="304484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4" name="橢圓 15"/>
          <p:cNvSpPr>
            <a:spLocks noChangeArrowheads="1"/>
          </p:cNvSpPr>
          <p:nvPr/>
        </p:nvSpPr>
        <p:spPr bwMode="auto">
          <a:xfrm>
            <a:off x="4722813" y="384494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5" name="橢圓 16"/>
          <p:cNvSpPr>
            <a:spLocks noChangeArrowheads="1"/>
          </p:cNvSpPr>
          <p:nvPr/>
        </p:nvSpPr>
        <p:spPr bwMode="auto">
          <a:xfrm>
            <a:off x="5564188" y="3844949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6" name="橢圓 17"/>
          <p:cNvSpPr>
            <a:spLocks noChangeArrowheads="1"/>
          </p:cNvSpPr>
          <p:nvPr/>
        </p:nvSpPr>
        <p:spPr bwMode="auto">
          <a:xfrm>
            <a:off x="6405563" y="384494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7" name="橢圓 18"/>
          <p:cNvSpPr>
            <a:spLocks noChangeArrowheads="1"/>
          </p:cNvSpPr>
          <p:nvPr/>
        </p:nvSpPr>
        <p:spPr bwMode="auto">
          <a:xfrm>
            <a:off x="7246938" y="3844949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8" name="橢圓 19"/>
          <p:cNvSpPr>
            <a:spLocks noChangeArrowheads="1"/>
          </p:cNvSpPr>
          <p:nvPr/>
        </p:nvSpPr>
        <p:spPr bwMode="auto">
          <a:xfrm>
            <a:off x="4722813" y="4703787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9" name="橢圓 20"/>
          <p:cNvSpPr>
            <a:spLocks noChangeArrowheads="1"/>
          </p:cNvSpPr>
          <p:nvPr/>
        </p:nvSpPr>
        <p:spPr bwMode="auto">
          <a:xfrm>
            <a:off x="5564188" y="4703787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0" name="橢圓 21"/>
          <p:cNvSpPr>
            <a:spLocks noChangeArrowheads="1"/>
          </p:cNvSpPr>
          <p:nvPr/>
        </p:nvSpPr>
        <p:spPr bwMode="auto">
          <a:xfrm>
            <a:off x="6405563" y="4703787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1" name="橢圓 22"/>
          <p:cNvSpPr>
            <a:spLocks noChangeArrowheads="1"/>
          </p:cNvSpPr>
          <p:nvPr/>
        </p:nvSpPr>
        <p:spPr bwMode="auto">
          <a:xfrm>
            <a:off x="7246938" y="4703787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2" name="橢圓 23"/>
          <p:cNvSpPr>
            <a:spLocks noChangeArrowheads="1"/>
          </p:cNvSpPr>
          <p:nvPr/>
        </p:nvSpPr>
        <p:spPr bwMode="auto">
          <a:xfrm>
            <a:off x="4732338" y="5516587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3" name="橢圓 24"/>
          <p:cNvSpPr>
            <a:spLocks noChangeArrowheads="1"/>
          </p:cNvSpPr>
          <p:nvPr/>
        </p:nvSpPr>
        <p:spPr bwMode="auto">
          <a:xfrm>
            <a:off x="5564188" y="5503887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4" name="橢圓 25"/>
          <p:cNvSpPr>
            <a:spLocks noChangeArrowheads="1"/>
          </p:cNvSpPr>
          <p:nvPr/>
        </p:nvSpPr>
        <p:spPr bwMode="auto">
          <a:xfrm>
            <a:off x="6405563" y="5503887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5" name="橢圓 26"/>
          <p:cNvSpPr>
            <a:spLocks noChangeArrowheads="1"/>
          </p:cNvSpPr>
          <p:nvPr/>
        </p:nvSpPr>
        <p:spPr bwMode="auto">
          <a:xfrm>
            <a:off x="7246938" y="5503887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6" name="矩形 27"/>
          <p:cNvSpPr/>
          <p:nvPr/>
        </p:nvSpPr>
        <p:spPr>
          <a:xfrm>
            <a:off x="1484313" y="2655912"/>
            <a:ext cx="1417637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28"/>
          <p:cNvSpPr/>
          <p:nvPr/>
        </p:nvSpPr>
        <p:spPr>
          <a:xfrm>
            <a:off x="1930400" y="2659087"/>
            <a:ext cx="1417638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29"/>
          <p:cNvSpPr/>
          <p:nvPr/>
        </p:nvSpPr>
        <p:spPr>
          <a:xfrm>
            <a:off x="2433638" y="2662262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30"/>
          <p:cNvSpPr/>
          <p:nvPr/>
        </p:nvSpPr>
        <p:spPr>
          <a:xfrm>
            <a:off x="985838" y="3067074"/>
            <a:ext cx="1416050" cy="13827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矩形 33"/>
          <p:cNvSpPr>
            <a:spLocks noChangeArrowheads="1"/>
          </p:cNvSpPr>
          <p:nvPr/>
        </p:nvSpPr>
        <p:spPr bwMode="auto">
          <a:xfrm>
            <a:off x="1166813" y="1989162"/>
            <a:ext cx="1336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sr-Latn-RS" altLang="zh-TW" sz="2400" dirty="0"/>
              <a:t>korak </a:t>
            </a:r>
            <a:r>
              <a:rPr lang="en-US" altLang="zh-TW" sz="2400" dirty="0"/>
              <a:t>=</a:t>
            </a:r>
            <a:r>
              <a:rPr lang="sr-Latn-RS" altLang="zh-TW" sz="2400" dirty="0"/>
              <a:t> </a:t>
            </a:r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31" name="矩形 31"/>
          <p:cNvSpPr/>
          <p:nvPr/>
        </p:nvSpPr>
        <p:spPr>
          <a:xfrm>
            <a:off x="2433638" y="4024337"/>
            <a:ext cx="1416050" cy="13827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2" name="矩形 7"/>
          <p:cNvSpPr/>
          <p:nvPr/>
        </p:nvSpPr>
        <p:spPr>
          <a:xfrm>
            <a:off x="5564188" y="132620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3" name="矩形 35"/>
          <p:cNvSpPr/>
          <p:nvPr/>
        </p:nvSpPr>
        <p:spPr>
          <a:xfrm>
            <a:off x="6119813" y="1784995"/>
            <a:ext cx="525462" cy="455613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4" name="矩形 36"/>
          <p:cNvSpPr/>
          <p:nvPr/>
        </p:nvSpPr>
        <p:spPr>
          <a:xfrm>
            <a:off x="6645275" y="2253308"/>
            <a:ext cx="523875" cy="455612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cxnSp>
        <p:nvCxnSpPr>
          <p:cNvPr id="35" name="直線接點 9"/>
          <p:cNvCxnSpPr/>
          <p:nvPr/>
        </p:nvCxnSpPr>
        <p:spPr>
          <a:xfrm>
            <a:off x="5564188" y="1326208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7"/>
          <p:cNvSpPr/>
          <p:nvPr/>
        </p:nvSpPr>
        <p:spPr>
          <a:xfrm>
            <a:off x="4713288" y="3043262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+mj-lt"/>
            </a:endParaRPr>
          </a:p>
        </p:txBody>
      </p:sp>
      <p:sp>
        <p:nvSpPr>
          <p:cNvPr id="37" name="矩形 38"/>
          <p:cNvSpPr/>
          <p:nvPr/>
        </p:nvSpPr>
        <p:spPr>
          <a:xfrm>
            <a:off x="4732338" y="5519762"/>
            <a:ext cx="728662" cy="70802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+mj-lt"/>
            </a:endParaRPr>
          </a:p>
        </p:txBody>
      </p:sp>
      <p:cxnSp>
        <p:nvCxnSpPr>
          <p:cNvPr id="38" name="直線接點 40"/>
          <p:cNvCxnSpPr/>
          <p:nvPr/>
        </p:nvCxnSpPr>
        <p:spPr>
          <a:xfrm>
            <a:off x="928688" y="2682899"/>
            <a:ext cx="1606550" cy="1382713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41"/>
          <p:cNvCxnSpPr/>
          <p:nvPr/>
        </p:nvCxnSpPr>
        <p:spPr>
          <a:xfrm>
            <a:off x="881063" y="4017987"/>
            <a:ext cx="1604962" cy="1382712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6"/>
          <p:cNvSpPr txBox="1">
            <a:spLocks noChangeArrowheads="1"/>
          </p:cNvSpPr>
          <p:nvPr/>
        </p:nvSpPr>
        <p:spPr bwMode="auto">
          <a:xfrm>
            <a:off x="5148064" y="6309320"/>
            <a:ext cx="3672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sr-Latn-RS" altLang="zh-TW" dirty="0">
                <a:latin typeface="+mn-lt"/>
              </a:rPr>
              <a:t>Izlaz je mapa odziva </a:t>
            </a:r>
            <a:r>
              <a:rPr lang="en-US" altLang="zh-TW" dirty="0">
                <a:latin typeface="+mn-lt"/>
              </a:rPr>
              <a:t>4x4</a:t>
            </a:r>
            <a:endParaRPr lang="zh-TW" altLang="en-US" dirty="0">
              <a:latin typeface="+mn-lt"/>
            </a:endParaRP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87B62859-78D7-4CDC-BBD2-AC6FAEE22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0581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2" grpId="0" animBg="1"/>
      <p:bldP spid="33" grpId="0" animBg="1"/>
      <p:bldP spid="34" grpId="0" animBg="1"/>
      <p:bldP spid="36" grpId="0" animBg="1"/>
      <p:bldP spid="37" grpId="0" animBg="1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Dodatni</a:t>
            </a:r>
            <a:r>
              <a:rPr lang="en-GB" dirty="0"/>
              <a:t> </a:t>
            </a:r>
            <a:r>
              <a:rPr lang="sr-Latn-RS" dirty="0"/>
              <a:t>f</a:t>
            </a:r>
            <a:r>
              <a:rPr lang="en-GB" dirty="0" err="1"/>
              <a:t>ilter</a:t>
            </a:r>
            <a:endParaRPr lang="en-GB" dirty="0"/>
          </a:p>
        </p:txBody>
      </p:sp>
      <p:graphicFrame>
        <p:nvGraphicFramePr>
          <p:cNvPr id="5" name="內容版面配置區 3"/>
          <p:cNvGraphicFramePr>
            <a:graphicFrameLocks noGrp="1"/>
          </p:cNvGraphicFramePr>
          <p:nvPr>
            <p:ph idx="1"/>
          </p:nvPr>
        </p:nvGraphicFramePr>
        <p:xfrm>
          <a:off x="985838" y="2398713"/>
          <a:ext cx="2873376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8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+mj-lt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+mj-lt"/>
                      </a:endParaRPr>
                    </a:p>
                  </a:txBody>
                  <a:tcPr marL="91421" marR="9142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0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21" marR="91421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文字方塊 4"/>
          <p:cNvSpPr txBox="1">
            <a:spLocks noChangeArrowheads="1"/>
          </p:cNvSpPr>
          <p:nvPr/>
        </p:nvSpPr>
        <p:spPr bwMode="auto">
          <a:xfrm>
            <a:off x="1249363" y="5389563"/>
            <a:ext cx="2346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 dirty="0">
                <a:latin typeface="+mn-lt"/>
              </a:rPr>
              <a:t>6 x 6 </a:t>
            </a:r>
            <a:r>
              <a:rPr lang="sr-Latn-RS" altLang="zh-TW" dirty="0">
                <a:latin typeface="+mn-lt"/>
              </a:rPr>
              <a:t>slika</a:t>
            </a:r>
            <a:endParaRPr lang="zh-TW" altLang="en-US" dirty="0">
              <a:latin typeface="+mn-lt"/>
            </a:endParaRPr>
          </a:p>
        </p:txBody>
      </p:sp>
      <p:sp>
        <p:nvSpPr>
          <p:cNvPr id="7" name="橢圓 11"/>
          <p:cNvSpPr>
            <a:spLocks noChangeArrowheads="1"/>
          </p:cNvSpPr>
          <p:nvPr/>
        </p:nvSpPr>
        <p:spPr bwMode="auto">
          <a:xfrm>
            <a:off x="4722813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8" name="橢圓 12"/>
          <p:cNvSpPr>
            <a:spLocks noChangeArrowheads="1"/>
          </p:cNvSpPr>
          <p:nvPr/>
        </p:nvSpPr>
        <p:spPr bwMode="auto">
          <a:xfrm>
            <a:off x="5564188" y="27876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9" name="橢圓 13"/>
          <p:cNvSpPr>
            <a:spLocks noChangeArrowheads="1"/>
          </p:cNvSpPr>
          <p:nvPr/>
        </p:nvSpPr>
        <p:spPr bwMode="auto">
          <a:xfrm>
            <a:off x="6405563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0" name="橢圓 14"/>
          <p:cNvSpPr>
            <a:spLocks noChangeArrowheads="1"/>
          </p:cNvSpPr>
          <p:nvPr/>
        </p:nvSpPr>
        <p:spPr bwMode="auto">
          <a:xfrm>
            <a:off x="7246938" y="27876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1" name="橢圓 15"/>
          <p:cNvSpPr>
            <a:spLocks noChangeArrowheads="1"/>
          </p:cNvSpPr>
          <p:nvPr/>
        </p:nvSpPr>
        <p:spPr bwMode="auto">
          <a:xfrm>
            <a:off x="4722813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2" name="橢圓 16"/>
          <p:cNvSpPr>
            <a:spLocks noChangeArrowheads="1"/>
          </p:cNvSpPr>
          <p:nvPr/>
        </p:nvSpPr>
        <p:spPr bwMode="auto">
          <a:xfrm>
            <a:off x="5564188" y="3587750"/>
            <a:ext cx="719137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3" name="橢圓 17"/>
          <p:cNvSpPr>
            <a:spLocks noChangeArrowheads="1"/>
          </p:cNvSpPr>
          <p:nvPr/>
        </p:nvSpPr>
        <p:spPr bwMode="auto">
          <a:xfrm>
            <a:off x="6405563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4" name="橢圓 18"/>
          <p:cNvSpPr>
            <a:spLocks noChangeArrowheads="1"/>
          </p:cNvSpPr>
          <p:nvPr/>
        </p:nvSpPr>
        <p:spPr bwMode="auto">
          <a:xfrm>
            <a:off x="7246938" y="3587750"/>
            <a:ext cx="720725" cy="720725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5" name="橢圓 19"/>
          <p:cNvSpPr>
            <a:spLocks noChangeArrowheads="1"/>
          </p:cNvSpPr>
          <p:nvPr/>
        </p:nvSpPr>
        <p:spPr bwMode="auto">
          <a:xfrm>
            <a:off x="4722813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6" name="橢圓 20"/>
          <p:cNvSpPr>
            <a:spLocks noChangeArrowheads="1"/>
          </p:cNvSpPr>
          <p:nvPr/>
        </p:nvSpPr>
        <p:spPr bwMode="auto">
          <a:xfrm>
            <a:off x="5564188" y="44465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7" name="橢圓 21"/>
          <p:cNvSpPr>
            <a:spLocks noChangeArrowheads="1"/>
          </p:cNvSpPr>
          <p:nvPr/>
        </p:nvSpPr>
        <p:spPr bwMode="auto">
          <a:xfrm>
            <a:off x="6405563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8" name="橢圓 22"/>
          <p:cNvSpPr>
            <a:spLocks noChangeArrowheads="1"/>
          </p:cNvSpPr>
          <p:nvPr/>
        </p:nvSpPr>
        <p:spPr bwMode="auto">
          <a:xfrm>
            <a:off x="7246938" y="44465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19" name="橢圓 23"/>
          <p:cNvSpPr>
            <a:spLocks noChangeArrowheads="1"/>
          </p:cNvSpPr>
          <p:nvPr/>
        </p:nvSpPr>
        <p:spPr bwMode="auto">
          <a:xfrm>
            <a:off x="4722813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0" name="橢圓 24"/>
          <p:cNvSpPr>
            <a:spLocks noChangeArrowheads="1"/>
          </p:cNvSpPr>
          <p:nvPr/>
        </p:nvSpPr>
        <p:spPr bwMode="auto">
          <a:xfrm>
            <a:off x="5564188" y="5246688"/>
            <a:ext cx="719137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1" name="橢圓 25"/>
          <p:cNvSpPr>
            <a:spLocks noChangeArrowheads="1"/>
          </p:cNvSpPr>
          <p:nvPr/>
        </p:nvSpPr>
        <p:spPr bwMode="auto">
          <a:xfrm>
            <a:off x="6405563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22" name="橢圓 26"/>
          <p:cNvSpPr>
            <a:spLocks noChangeArrowheads="1"/>
          </p:cNvSpPr>
          <p:nvPr/>
        </p:nvSpPr>
        <p:spPr bwMode="auto">
          <a:xfrm>
            <a:off x="7246938" y="5246688"/>
            <a:ext cx="720725" cy="719137"/>
          </a:xfrm>
          <a:prstGeom prst="ellipse">
            <a:avLst/>
          </a:prstGeom>
          <a:gradFill rotWithShape="1">
            <a:gsLst>
              <a:gs pos="0">
                <a:srgbClr val="F7F6FF"/>
              </a:gs>
              <a:gs pos="64999">
                <a:srgbClr val="ECEBFF"/>
              </a:gs>
              <a:gs pos="100000">
                <a:srgbClr val="E5E3FF"/>
              </a:gs>
            </a:gsLst>
            <a:lin ang="5400000" scaled="1"/>
          </a:gradFill>
          <a:ln w="9525">
            <a:solidFill>
              <a:srgbClr val="D4D3E7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graphicFrame>
        <p:nvGraphicFramePr>
          <p:cNvPr id="23" name="表格 34"/>
          <p:cNvGraphicFramePr>
            <a:graphicFrameLocks noGrp="1"/>
          </p:cNvGraphicFramePr>
          <p:nvPr/>
        </p:nvGraphicFramePr>
        <p:xfrm>
          <a:off x="5686425" y="764704"/>
          <a:ext cx="162242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8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</a:rPr>
                        <a:t>-1</a:t>
                      </a:r>
                      <a:endParaRPr lang="zh-TW" altLang="en-US" sz="2400" dirty="0">
                        <a:latin typeface="+mj-lt"/>
                      </a:endParaRPr>
                    </a:p>
                  </a:txBody>
                  <a:tcPr marL="91455" marR="91455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文字方塊 35"/>
          <p:cNvSpPr txBox="1">
            <a:spLocks noChangeArrowheads="1"/>
          </p:cNvSpPr>
          <p:nvPr/>
        </p:nvSpPr>
        <p:spPr bwMode="auto">
          <a:xfrm>
            <a:off x="7308850" y="1220317"/>
            <a:ext cx="1447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zh-TW">
                <a:solidFill>
                  <a:srgbClr val="FF0000"/>
                </a:solidFill>
              </a:rPr>
              <a:t>Filter 2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5" name="矩形 36"/>
          <p:cNvSpPr/>
          <p:nvPr/>
        </p:nvSpPr>
        <p:spPr>
          <a:xfrm>
            <a:off x="985838" y="23987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6" name="矩形 37"/>
          <p:cNvSpPr/>
          <p:nvPr/>
        </p:nvSpPr>
        <p:spPr>
          <a:xfrm>
            <a:off x="1489075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7" name="矩形 38"/>
          <p:cNvSpPr/>
          <p:nvPr/>
        </p:nvSpPr>
        <p:spPr>
          <a:xfrm>
            <a:off x="1930400" y="2400300"/>
            <a:ext cx="1417638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8" name="矩形 39"/>
          <p:cNvSpPr/>
          <p:nvPr/>
        </p:nvSpPr>
        <p:spPr>
          <a:xfrm>
            <a:off x="2406650" y="2398713"/>
            <a:ext cx="1417638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9" name="矩形 40"/>
          <p:cNvSpPr/>
          <p:nvPr/>
        </p:nvSpPr>
        <p:spPr>
          <a:xfrm>
            <a:off x="985838" y="2809875"/>
            <a:ext cx="1416050" cy="138271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30" name="橢圓 41"/>
          <p:cNvSpPr>
            <a:spLocks noChangeArrowheads="1"/>
          </p:cNvSpPr>
          <p:nvPr/>
        </p:nvSpPr>
        <p:spPr bwMode="auto">
          <a:xfrm>
            <a:off x="4905375" y="2995613"/>
            <a:ext cx="720725" cy="7207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31" name="橢圓 42"/>
          <p:cNvSpPr>
            <a:spLocks noChangeArrowheads="1"/>
          </p:cNvSpPr>
          <p:nvPr/>
        </p:nvSpPr>
        <p:spPr bwMode="auto">
          <a:xfrm>
            <a:off x="5746750" y="2995613"/>
            <a:ext cx="720725" cy="7207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32" name="橢圓 43"/>
          <p:cNvSpPr>
            <a:spLocks noChangeArrowheads="1"/>
          </p:cNvSpPr>
          <p:nvPr/>
        </p:nvSpPr>
        <p:spPr bwMode="auto">
          <a:xfrm>
            <a:off x="6589713" y="2995613"/>
            <a:ext cx="719137" cy="7207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33" name="橢圓 44"/>
          <p:cNvSpPr>
            <a:spLocks noChangeArrowheads="1"/>
          </p:cNvSpPr>
          <p:nvPr/>
        </p:nvSpPr>
        <p:spPr bwMode="auto">
          <a:xfrm>
            <a:off x="7431088" y="2995613"/>
            <a:ext cx="720725" cy="7207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34" name="橢圓 45"/>
          <p:cNvSpPr>
            <a:spLocks noChangeArrowheads="1"/>
          </p:cNvSpPr>
          <p:nvPr/>
        </p:nvSpPr>
        <p:spPr bwMode="auto">
          <a:xfrm>
            <a:off x="4905375" y="3795713"/>
            <a:ext cx="720725" cy="7207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35" name="橢圓 46"/>
          <p:cNvSpPr>
            <a:spLocks noChangeArrowheads="1"/>
          </p:cNvSpPr>
          <p:nvPr/>
        </p:nvSpPr>
        <p:spPr bwMode="auto">
          <a:xfrm>
            <a:off x="5746750" y="3795713"/>
            <a:ext cx="720725" cy="7207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36" name="橢圓 47"/>
          <p:cNvSpPr>
            <a:spLocks noChangeArrowheads="1"/>
          </p:cNvSpPr>
          <p:nvPr/>
        </p:nvSpPr>
        <p:spPr bwMode="auto">
          <a:xfrm>
            <a:off x="6589713" y="3795713"/>
            <a:ext cx="719137" cy="7207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37" name="橢圓 48"/>
          <p:cNvSpPr>
            <a:spLocks noChangeArrowheads="1"/>
          </p:cNvSpPr>
          <p:nvPr/>
        </p:nvSpPr>
        <p:spPr bwMode="auto">
          <a:xfrm>
            <a:off x="7431088" y="3795713"/>
            <a:ext cx="720725" cy="72072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38" name="橢圓 49"/>
          <p:cNvSpPr>
            <a:spLocks noChangeArrowheads="1"/>
          </p:cNvSpPr>
          <p:nvPr/>
        </p:nvSpPr>
        <p:spPr bwMode="auto">
          <a:xfrm>
            <a:off x="4905375" y="4654550"/>
            <a:ext cx="720725" cy="7191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39" name="橢圓 50"/>
          <p:cNvSpPr>
            <a:spLocks noChangeArrowheads="1"/>
          </p:cNvSpPr>
          <p:nvPr/>
        </p:nvSpPr>
        <p:spPr bwMode="auto">
          <a:xfrm>
            <a:off x="5746750" y="4654550"/>
            <a:ext cx="720725" cy="7191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40" name="橢圓 51"/>
          <p:cNvSpPr>
            <a:spLocks noChangeArrowheads="1"/>
          </p:cNvSpPr>
          <p:nvPr/>
        </p:nvSpPr>
        <p:spPr bwMode="auto">
          <a:xfrm>
            <a:off x="6589713" y="4654550"/>
            <a:ext cx="719137" cy="7191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-2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41" name="橢圓 52"/>
          <p:cNvSpPr>
            <a:spLocks noChangeArrowheads="1"/>
          </p:cNvSpPr>
          <p:nvPr/>
        </p:nvSpPr>
        <p:spPr bwMode="auto">
          <a:xfrm>
            <a:off x="7431088" y="4654550"/>
            <a:ext cx="720725" cy="7191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42" name="橢圓 53"/>
          <p:cNvSpPr>
            <a:spLocks noChangeArrowheads="1"/>
          </p:cNvSpPr>
          <p:nvPr/>
        </p:nvSpPr>
        <p:spPr bwMode="auto">
          <a:xfrm>
            <a:off x="4905375" y="5454650"/>
            <a:ext cx="720725" cy="7191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-1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43" name="橢圓 54"/>
          <p:cNvSpPr>
            <a:spLocks noChangeArrowheads="1"/>
          </p:cNvSpPr>
          <p:nvPr/>
        </p:nvSpPr>
        <p:spPr bwMode="auto">
          <a:xfrm>
            <a:off x="5746750" y="5454650"/>
            <a:ext cx="720725" cy="7191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0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44" name="橢圓 55"/>
          <p:cNvSpPr>
            <a:spLocks noChangeArrowheads="1"/>
          </p:cNvSpPr>
          <p:nvPr/>
        </p:nvSpPr>
        <p:spPr bwMode="auto">
          <a:xfrm>
            <a:off x="6589713" y="5454650"/>
            <a:ext cx="719137" cy="7191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-4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45" name="橢圓 56"/>
          <p:cNvSpPr>
            <a:spLocks noChangeArrowheads="1"/>
          </p:cNvSpPr>
          <p:nvPr/>
        </p:nvSpPr>
        <p:spPr bwMode="auto">
          <a:xfrm>
            <a:off x="7431088" y="5454650"/>
            <a:ext cx="720725" cy="7191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rgbClr val="C6C6FB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chemeClr val="dk1"/>
                </a:solidFill>
                <a:latin typeface="+mj-lt"/>
                <a:ea typeface="+mn-ea"/>
              </a:rPr>
              <a:t>3</a:t>
            </a:r>
            <a:endParaRPr lang="zh-TW" altLang="en-US" sz="2400" dirty="0">
              <a:solidFill>
                <a:schemeClr val="dk1"/>
              </a:solidFill>
              <a:latin typeface="+mj-lt"/>
              <a:ea typeface="+mn-ea"/>
            </a:endParaRPr>
          </a:p>
        </p:txBody>
      </p:sp>
      <p:sp>
        <p:nvSpPr>
          <p:cNvPr id="46" name="文字方塊 2"/>
          <p:cNvSpPr txBox="1">
            <a:spLocks noChangeArrowheads="1"/>
          </p:cNvSpPr>
          <p:nvPr/>
        </p:nvSpPr>
        <p:spPr bwMode="auto">
          <a:xfrm>
            <a:off x="4419600" y="2185045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sr-Latn-RS" altLang="zh-TW" sz="2800" dirty="0">
                <a:solidFill>
                  <a:srgbClr val="0000FF"/>
                </a:solidFill>
              </a:rPr>
              <a:t>Ponovimo za svaki filter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47" name="矩形 57"/>
          <p:cNvSpPr/>
          <p:nvPr/>
        </p:nvSpPr>
        <p:spPr>
          <a:xfrm>
            <a:off x="2416175" y="3783013"/>
            <a:ext cx="1416050" cy="1382712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48" name="矩形 58"/>
          <p:cNvSpPr>
            <a:spLocks noChangeArrowheads="1"/>
          </p:cNvSpPr>
          <p:nvPr/>
        </p:nvSpPr>
        <p:spPr bwMode="auto">
          <a:xfrm>
            <a:off x="939464" y="1937048"/>
            <a:ext cx="11730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sr-Latn-RS" altLang="zh-TW" sz="2400" dirty="0">
                <a:latin typeface="+mn-lt"/>
              </a:rPr>
              <a:t>korak</a:t>
            </a:r>
            <a:r>
              <a:rPr lang="en-US" altLang="zh-TW" sz="2400" dirty="0">
                <a:latin typeface="+mn-lt"/>
              </a:rPr>
              <a:t>=1</a:t>
            </a:r>
            <a:endParaRPr lang="zh-TW" altLang="en-US" sz="2400" dirty="0">
              <a:latin typeface="+mn-lt"/>
            </a:endParaRPr>
          </a:p>
        </p:txBody>
      </p:sp>
      <p:sp>
        <p:nvSpPr>
          <p:cNvPr id="49" name="文字方塊 59"/>
          <p:cNvSpPr txBox="1">
            <a:spLocks noChangeArrowheads="1"/>
          </p:cNvSpPr>
          <p:nvPr/>
        </p:nvSpPr>
        <p:spPr bwMode="auto">
          <a:xfrm>
            <a:off x="4953000" y="6172200"/>
            <a:ext cx="3657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sr-Latn-RS" altLang="zh-TW" sz="2000" dirty="0">
                <a:solidFill>
                  <a:srgbClr val="FF0000"/>
                </a:solidFill>
                <a:latin typeface="+mn-lt"/>
              </a:rPr>
              <a:t>Dve</a:t>
            </a:r>
            <a:r>
              <a:rPr lang="en-US" altLang="zh-TW" sz="2000" dirty="0">
                <a:solidFill>
                  <a:srgbClr val="FF0000"/>
                </a:solidFill>
                <a:latin typeface="+mn-lt"/>
              </a:rPr>
              <a:t> 4 x 4 </a:t>
            </a:r>
            <a:r>
              <a:rPr lang="en-GB" altLang="zh-TW" sz="2000" dirty="0" err="1">
                <a:solidFill>
                  <a:srgbClr val="FF0000"/>
                </a:solidFill>
                <a:latin typeface="+mn-lt"/>
              </a:rPr>
              <a:t>mape</a:t>
            </a:r>
            <a:r>
              <a:rPr lang="sr-Latn-RS" altLang="zh-TW" sz="2000" dirty="0">
                <a:solidFill>
                  <a:srgbClr val="FF0000"/>
                </a:solidFill>
                <a:latin typeface="+mn-lt"/>
              </a:rPr>
              <a:t> odziva</a:t>
            </a:r>
            <a:endParaRPr lang="en-US" altLang="zh-TW" sz="2000" dirty="0">
              <a:solidFill>
                <a:srgbClr val="FF0000"/>
              </a:solidFill>
              <a:latin typeface="+mn-lt"/>
            </a:endParaRPr>
          </a:p>
          <a:p>
            <a:pPr algn="ctr" eaLnBrk="1" hangingPunct="1"/>
            <a:r>
              <a:rPr lang="sr-Latn-RS" altLang="zh-TW" sz="2000" dirty="0">
                <a:solidFill>
                  <a:srgbClr val="FF0000"/>
                </a:solidFill>
                <a:latin typeface="+mn-lt"/>
              </a:rPr>
              <a:t>Čine </a:t>
            </a:r>
            <a:r>
              <a:rPr lang="en-US" altLang="zh-TW" sz="2000" dirty="0">
                <a:solidFill>
                  <a:srgbClr val="FF0000"/>
                </a:solidFill>
                <a:latin typeface="+mn-lt"/>
              </a:rPr>
              <a:t>2 x 4 x 4 </a:t>
            </a:r>
            <a:r>
              <a:rPr lang="en-US" altLang="zh-TW" sz="2000" dirty="0" err="1">
                <a:solidFill>
                  <a:srgbClr val="FF0000"/>
                </a:solidFill>
                <a:latin typeface="+mn-lt"/>
              </a:rPr>
              <a:t>matri</a:t>
            </a:r>
            <a:r>
              <a:rPr lang="sr-Latn-RS" altLang="zh-TW" sz="2000" dirty="0">
                <a:solidFill>
                  <a:srgbClr val="FF0000"/>
                </a:solidFill>
                <a:latin typeface="+mn-lt"/>
              </a:rPr>
              <a:t>cu</a:t>
            </a:r>
            <a:endParaRPr lang="zh-TW" altLang="en-US" sz="20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0" name="矩形 5"/>
          <p:cNvSpPr/>
          <p:nvPr/>
        </p:nvSpPr>
        <p:spPr>
          <a:xfrm>
            <a:off x="5334000" y="4038600"/>
            <a:ext cx="2320925" cy="9731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sr-Latn-RS" altLang="zh-TW" sz="2800" dirty="0">
                <a:solidFill>
                  <a:srgbClr val="000000"/>
                </a:solidFill>
              </a:rPr>
              <a:t>Map</a:t>
            </a:r>
            <a:r>
              <a:rPr lang="en-GB" altLang="zh-TW" sz="2800" dirty="0">
                <a:solidFill>
                  <a:srgbClr val="000000"/>
                </a:solidFill>
              </a:rPr>
              <a:t>e</a:t>
            </a:r>
            <a:r>
              <a:rPr lang="sr-Latn-RS" altLang="zh-TW" sz="2800" dirty="0">
                <a:solidFill>
                  <a:srgbClr val="000000"/>
                </a:solidFill>
              </a:rPr>
              <a:t> odziva</a:t>
            </a:r>
            <a:endParaRPr lang="en-US" altLang="zh-TW" sz="2800" dirty="0">
              <a:solidFill>
                <a:srgbClr val="000000"/>
              </a:solidFill>
            </a:endParaRPr>
          </a:p>
        </p:txBody>
      </p:sp>
      <p:sp>
        <p:nvSpPr>
          <p:cNvPr id="51" name="文字方塊 10"/>
          <p:cNvSpPr txBox="1">
            <a:spLocks noChangeArrowheads="1"/>
          </p:cNvSpPr>
          <p:nvPr/>
        </p:nvSpPr>
        <p:spPr bwMode="auto">
          <a:xfrm>
            <a:off x="1331640" y="1131798"/>
            <a:ext cx="3962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r>
              <a:rPr lang="sr-Latn-RS" altLang="zh-TW" dirty="0">
                <a:solidFill>
                  <a:srgbClr val="FF0000"/>
                </a:solidFill>
                <a:latin typeface="+mn-lt"/>
              </a:rPr>
              <a:t>Koeficijenti filtera su parametri mreže koje treba da naučimo</a:t>
            </a:r>
            <a:r>
              <a:rPr lang="en-US" altLang="zh-TW" dirty="0">
                <a:solidFill>
                  <a:srgbClr val="FF0000"/>
                </a:solidFill>
                <a:latin typeface="+mn-lt"/>
              </a:rPr>
              <a:t>.</a:t>
            </a:r>
            <a:endParaRPr lang="zh-TW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52" name="Footer Placeholder 4">
            <a:extLst>
              <a:ext uri="{FF2B5EF4-FFF2-40B4-BE49-F238E27FC236}">
                <a16:creationId xmlns:a16="http://schemas.microsoft.com/office/drawing/2014/main" id="{6060B278-928F-4187-8DBE-3D4063F3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95084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 animBg="1"/>
      <p:bldP spid="49" grpId="0"/>
      <p:bldP spid="50" grpId="0" animBg="1"/>
      <p:bldP spid="5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Konvolucioni slojevi</a:t>
            </a:r>
            <a:r>
              <a:rPr lang="en-GB" dirty="0"/>
              <a:t> (</a:t>
            </a:r>
            <a:r>
              <a:rPr lang="sr-Latn-RS" dirty="0"/>
              <a:t>za izvlačenje obeležja</a:t>
            </a:r>
            <a:r>
              <a:rPr lang="en-GB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867272"/>
            <a:ext cx="8229600" cy="1201688"/>
          </a:xfrm>
        </p:spPr>
        <p:txBody>
          <a:bodyPr/>
          <a:lstStyle/>
          <a:p>
            <a:r>
              <a:rPr lang="en-GB" dirty="0" err="1"/>
              <a:t>Filt</a:t>
            </a:r>
            <a:r>
              <a:rPr lang="sr-Latn-RS" dirty="0"/>
              <a:t>riramo ulazni signal sa svim definisanim filtrima</a:t>
            </a:r>
            <a:endParaRPr lang="en-GB" dirty="0"/>
          </a:p>
          <a:p>
            <a:r>
              <a:rPr lang="sr-Latn-RS" dirty="0"/>
              <a:t>I propuštamo rezultat za svaku lokaciju kroz aktivacionu funkciju</a:t>
            </a:r>
            <a:endParaRPr lang="en-GB" dirty="0"/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145" y="3058338"/>
            <a:ext cx="6480720" cy="339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36512" y="441719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/>
              <a:t>Ulazna slika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7631832" y="4033752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Map</a:t>
            </a:r>
            <a:r>
              <a:rPr lang="sr-Latn-RS" dirty="0"/>
              <a:t>a aktivacija</a:t>
            </a: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267744" y="3706410"/>
            <a:ext cx="1008112" cy="432048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47864" y="340908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Filter, </a:t>
            </a:r>
            <a:r>
              <a:rPr lang="sr-Latn-RS" dirty="0"/>
              <a:t>npr</a:t>
            </a:r>
            <a:r>
              <a:rPr lang="en-GB" dirty="0"/>
              <a:t>. 5x5x3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923928" y="4210466"/>
            <a:ext cx="504056" cy="30493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27984" y="3970699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00B050"/>
                </a:solidFill>
              </a:rPr>
              <a:t>Aktivaciona funkcija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543015C7-67DE-4088-8413-F0851CAC1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1FC4CD-C0CB-44F2-A6BA-F7804551BC65}"/>
              </a:ext>
            </a:extLst>
          </p:cNvPr>
          <p:cNvSpPr/>
          <p:nvPr/>
        </p:nvSpPr>
        <p:spPr>
          <a:xfrm>
            <a:off x="3707904" y="4869160"/>
            <a:ext cx="2664296" cy="864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dirty="0">
                <a:solidFill>
                  <a:schemeClr val="tx1"/>
                </a:solidFill>
              </a:rPr>
              <a:t>Konvoluiramo na svim lokacijama u slici 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858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53995"/>
            <a:ext cx="616585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Konvolucioni</a:t>
            </a:r>
            <a:r>
              <a:rPr lang="en-GB" dirty="0"/>
              <a:t> </a:t>
            </a:r>
            <a:r>
              <a:rPr lang="sr-Latn-RS" dirty="0"/>
              <a:t>slojevi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867272"/>
                <a:ext cx="8229600" cy="1201688"/>
              </a:xfrm>
            </p:spPr>
            <p:txBody>
              <a:bodyPr>
                <a:normAutofit/>
              </a:bodyPr>
              <a:lstStyle/>
              <a:p>
                <a:r>
                  <a:rPr lang="sr-Latn-RS" dirty="0"/>
                  <a:t>Više</a:t>
                </a:r>
                <a:r>
                  <a:rPr lang="en-GB" dirty="0"/>
                  <a:t> filter</a:t>
                </a:r>
                <a:r>
                  <a:rPr lang="sr-Latn-RS" dirty="0"/>
                  <a:t>a</a:t>
                </a:r>
                <a:r>
                  <a:rPr lang="en-GB" dirty="0"/>
                  <a:t>, </a:t>
                </a:r>
                <a:r>
                  <a:rPr lang="en-GB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GB" dirty="0"/>
                  <a:t>, </a:t>
                </a:r>
                <a:r>
                  <a:rPr lang="sr-Latn-RS" dirty="0"/>
                  <a:t>prave višestruke</a:t>
                </a:r>
                <a:r>
                  <a:rPr lang="en-GB" dirty="0"/>
                  <a:t> </a:t>
                </a:r>
                <a:r>
                  <a:rPr lang="sr-Latn-RS" dirty="0"/>
                  <a:t>mape aktivacija</a:t>
                </a:r>
                <a:endParaRPr lang="en-GB" dirty="0"/>
              </a:p>
              <a:p>
                <a:r>
                  <a:rPr lang="sr-Latn-RS" dirty="0"/>
                  <a:t>Mape aktivacija slažemo u nove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𝑘𝐷</m:t>
                    </m:r>
                  </m:oMath>
                </a14:m>
                <a:r>
                  <a:rPr lang="en-GB" dirty="0"/>
                  <a:t> </a:t>
                </a:r>
                <a:r>
                  <a:rPr lang="sr-Latn-RS" dirty="0"/>
                  <a:t>slike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867272"/>
                <a:ext cx="8229600" cy="1201688"/>
              </a:xfrm>
              <a:blipFill>
                <a:blip r:embed="rId3"/>
                <a:stretch>
                  <a:fillRect l="-741" t="-6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-36512" y="428380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sr-Latn-RS" dirty="0"/>
              <a:t>Ulazna slika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25482" y="4006805"/>
                <a:ext cx="151216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sr-Latn-RS" i="1" dirty="0" smtClean="0">
                        <a:latin typeface="Cambria Math" panose="02040503050406030204" pitchFamily="18" charset="0"/>
                      </a:rPr>
                      <m:t>𝑘𝐷</m:t>
                    </m:r>
                  </m:oMath>
                </a14:m>
                <a:r>
                  <a:rPr lang="sr-Latn-RS" dirty="0"/>
                  <a:t> Mape aktivacoja</a:t>
                </a:r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5482" y="4006805"/>
                <a:ext cx="1512168" cy="646331"/>
              </a:xfrm>
              <a:prstGeom prst="rect">
                <a:avLst/>
              </a:prstGeom>
              <a:blipFill>
                <a:blip r:embed="rId4"/>
                <a:stretch>
                  <a:fillRect l="-3226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938A6B6-9DFE-4EC9-90ED-6B334659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642867-1730-4B2C-A10B-0EEF7B717667}"/>
                  </a:ext>
                </a:extLst>
              </p:cNvPr>
              <p:cNvSpPr/>
              <p:nvPr/>
            </p:nvSpPr>
            <p:spPr>
              <a:xfrm>
                <a:off x="2915816" y="4437112"/>
                <a:ext cx="2376264" cy="7048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sr-Latn-RS" dirty="0">
                    <a:solidFill>
                      <a:schemeClr val="tx1"/>
                    </a:solidFill>
                  </a:rPr>
                  <a:t>Konvolucioni sloj sa </a:t>
                </a:r>
                <a14:m>
                  <m:oMath xmlns:m="http://schemas.openxmlformats.org/officeDocument/2006/math">
                    <m:r>
                      <a:rPr lang="sr-Latn-R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sr-Latn-RS" dirty="0">
                    <a:solidFill>
                      <a:schemeClr val="tx1"/>
                    </a:solidFill>
                  </a:rPr>
                  <a:t> filtera</a:t>
                </a:r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5642867-1730-4B2C-A10B-0EEF7B7176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4437112"/>
                <a:ext cx="2376264" cy="704876"/>
              </a:xfrm>
              <a:prstGeom prst="rect">
                <a:avLst/>
              </a:prstGeom>
              <a:blipFill>
                <a:blip r:embed="rId5"/>
                <a:stretch>
                  <a:fillRect b="-86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423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56992"/>
            <a:ext cx="3205235" cy="2921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Konvolucija sa obeležjima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Broj </a:t>
            </a:r>
            <a:r>
              <a:rPr lang="en-GB" dirty="0"/>
              <a:t>filter</a:t>
            </a:r>
            <a:r>
              <a:rPr lang="sr-Latn-RS" dirty="0"/>
              <a:t>a</a:t>
            </a:r>
            <a:r>
              <a:rPr lang="en-GB" dirty="0"/>
              <a:t> = </a:t>
            </a:r>
            <a:r>
              <a:rPr lang="sr-Latn-RS" dirty="0"/>
              <a:t>broj mogućih različitih obeležja</a:t>
            </a:r>
            <a:endParaRPr lang="en-GB" dirty="0"/>
          </a:p>
          <a:p>
            <a:r>
              <a:rPr lang="sr-Latn-RS" dirty="0"/>
              <a:t>Veličina filtera određuje veličinu obeležja</a:t>
            </a:r>
            <a:endParaRPr lang="en-GB" dirty="0"/>
          </a:p>
          <a:p>
            <a:pPr lvl="1"/>
            <a:r>
              <a:rPr lang="en-GB" dirty="0"/>
              <a:t>… </a:t>
            </a:r>
            <a:r>
              <a:rPr lang="sr-Latn-RS" dirty="0"/>
              <a:t>i složenost</a:t>
            </a:r>
            <a:r>
              <a:rPr lang="en-GB" dirty="0"/>
              <a:t> – </a:t>
            </a:r>
            <a:r>
              <a:rPr lang="sr-Latn-RS" dirty="0"/>
              <a:t>broj </a:t>
            </a:r>
            <a:r>
              <a:rPr lang="en-GB" dirty="0" err="1"/>
              <a:t>paramet</a:t>
            </a:r>
            <a:r>
              <a:rPr lang="sr-Latn-RS" dirty="0"/>
              <a:t>a</a:t>
            </a:r>
            <a:r>
              <a:rPr lang="en-GB" dirty="0"/>
              <a:t>r</a:t>
            </a:r>
            <a:r>
              <a:rPr lang="sr-Latn-RS" dirty="0"/>
              <a:t>a</a:t>
            </a:r>
            <a:endParaRPr lang="en-GB" dirty="0"/>
          </a:p>
          <a:p>
            <a:r>
              <a:rPr lang="sr-Latn-RS" dirty="0"/>
              <a:t>Korak filtriranja određuje dimenzionalnost mape aktivacija</a:t>
            </a:r>
            <a:endParaRPr lang="en-GB" dirty="0"/>
          </a:p>
          <a:p>
            <a:pPr lvl="1"/>
            <a:r>
              <a:rPr lang="sr-Latn-RS" dirty="0"/>
              <a:t>Veći korak znači prostorno grublji odziv</a:t>
            </a:r>
            <a:endParaRPr lang="en-GB" dirty="0"/>
          </a:p>
          <a:p>
            <a:r>
              <a:rPr lang="sr-Latn-RS" dirty="0"/>
              <a:t>Pred-širenje određuje veličinu izlaza</a:t>
            </a:r>
            <a:endParaRPr lang="en-GB" dirty="0"/>
          </a:p>
          <a:p>
            <a:pPr lvl="1"/>
            <a:r>
              <a:rPr lang="sr-Latn-RS" dirty="0"/>
              <a:t>Pred-širenu </a:t>
            </a:r>
            <a:r>
              <a:rPr lang="en-GB" dirty="0"/>
              <a:t>signal</a:t>
            </a:r>
            <a:r>
              <a:rPr lang="sr-Latn-RS" dirty="0"/>
              <a:t>i zadržavaju istu veličinu</a:t>
            </a:r>
            <a:endParaRPr lang="en-GB" dirty="0"/>
          </a:p>
          <a:p>
            <a:pPr lvl="1"/>
            <a:r>
              <a:rPr lang="sr-Latn-RS" dirty="0"/>
              <a:t>Inače aktivacione mape postaju manje</a:t>
            </a:r>
            <a:endParaRPr lang="en-GB" dirty="0"/>
          </a:p>
          <a:p>
            <a:r>
              <a:rPr lang="sr-Latn-RS" dirty="0"/>
              <a:t>Npr</a:t>
            </a:r>
            <a:r>
              <a:rPr lang="en-GB" dirty="0"/>
              <a:t>. </a:t>
            </a:r>
            <a:r>
              <a:rPr lang="en-GB" dirty="0" err="1"/>
              <a:t>AlexNet</a:t>
            </a:r>
            <a:r>
              <a:rPr lang="en-GB" dirty="0"/>
              <a:t> </a:t>
            </a:r>
            <a:r>
              <a:rPr lang="sr-Latn-RS" dirty="0"/>
              <a:t>konvolucioni sloj </a:t>
            </a:r>
            <a:r>
              <a:rPr lang="en-GB" dirty="0"/>
              <a:t>1</a:t>
            </a:r>
          </a:p>
          <a:p>
            <a:pPr lvl="1"/>
            <a:r>
              <a:rPr lang="en-GB" dirty="0"/>
              <a:t>96 11x11 RGB filter</a:t>
            </a:r>
            <a:r>
              <a:rPr lang="sr-Latn-RS" dirty="0"/>
              <a:t>a</a:t>
            </a:r>
            <a:r>
              <a:rPr lang="en-GB" dirty="0"/>
              <a:t>, </a:t>
            </a:r>
            <a:r>
              <a:rPr lang="sr-Latn-RS" dirty="0"/>
              <a:t>korak </a:t>
            </a:r>
            <a:r>
              <a:rPr lang="en-GB" dirty="0"/>
              <a:t>4</a:t>
            </a:r>
          </a:p>
          <a:p>
            <a:pPr lvl="1"/>
            <a:r>
              <a:rPr lang="sr-Latn-RS" dirty="0"/>
              <a:t>Koliko je to parametara</a:t>
            </a:r>
            <a:r>
              <a:rPr lang="en-GB" dirty="0"/>
              <a:t>?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4AE28B4-3C5E-475F-AC68-8706AFE9D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389622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Aktivacione</a:t>
            </a:r>
            <a:r>
              <a:rPr lang="en-GB" dirty="0"/>
              <a:t> </a:t>
            </a:r>
            <a:r>
              <a:rPr lang="sr-Latn-RS" dirty="0"/>
              <a:t>f</a:t>
            </a:r>
            <a:r>
              <a:rPr lang="en-GB" dirty="0"/>
              <a:t>un</a:t>
            </a:r>
            <a:r>
              <a:rPr lang="sr-Latn-RS" dirty="0"/>
              <a:t>k</a:t>
            </a:r>
            <a:r>
              <a:rPr lang="en-GB" dirty="0"/>
              <a:t>ci</a:t>
            </a:r>
            <a:r>
              <a:rPr lang="sr-Latn-RS" dirty="0"/>
              <a:t>je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Istorijski</a:t>
            </a:r>
            <a:r>
              <a:rPr lang="en-GB" dirty="0"/>
              <a:t> sigmoid</a:t>
            </a:r>
            <a:r>
              <a:rPr lang="sr-Latn-RS" dirty="0"/>
              <a:t>alne</a:t>
            </a:r>
            <a:r>
              <a:rPr lang="en-GB" dirty="0"/>
              <a:t> fun</a:t>
            </a:r>
            <a:r>
              <a:rPr lang="sr-Latn-RS" dirty="0"/>
              <a:t>k</a:t>
            </a:r>
            <a:r>
              <a:rPr lang="en-GB" dirty="0"/>
              <a:t>ci</a:t>
            </a:r>
            <a:r>
              <a:rPr lang="sr-Latn-RS" dirty="0"/>
              <a:t>je</a:t>
            </a:r>
            <a:r>
              <a:rPr lang="en-GB" dirty="0"/>
              <a:t>, </a:t>
            </a:r>
            <a:r>
              <a:rPr lang="sr-Latn-RS" dirty="0"/>
              <a:t>odgovaraju biološkim odzivima</a:t>
            </a:r>
            <a:endParaRPr lang="en-GB" dirty="0"/>
          </a:p>
          <a:p>
            <a:pPr lvl="1"/>
            <a:r>
              <a:rPr lang="sr-Latn-RS" dirty="0"/>
              <a:t>Ali zasićenje ubija gradijente i</a:t>
            </a:r>
            <a:r>
              <a:rPr lang="en-GB" dirty="0"/>
              <a:t> 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exp(</a:t>
            </a:r>
            <a:r>
              <a:rPr lang="en-GB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GB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GB" dirty="0"/>
              <a:t> </a:t>
            </a:r>
            <a:r>
              <a:rPr lang="sr-Latn-RS" dirty="0"/>
              <a:t>je računski skupo</a:t>
            </a:r>
            <a:endParaRPr lang="en-GB" dirty="0"/>
          </a:p>
          <a:p>
            <a:r>
              <a:rPr lang="en-GB" dirty="0"/>
              <a:t>tanh </a:t>
            </a:r>
            <a:r>
              <a:rPr lang="sr-Latn-RS" dirty="0"/>
              <a:t>funkcije su slične </a:t>
            </a:r>
            <a:r>
              <a:rPr lang="en-GB" dirty="0"/>
              <a:t>sigmoid</a:t>
            </a:r>
            <a:r>
              <a:rPr lang="sr-Latn-RS" dirty="0"/>
              <a:t>ima</a:t>
            </a:r>
            <a:endParaRPr lang="en-GB" dirty="0"/>
          </a:p>
          <a:p>
            <a:r>
              <a:rPr lang="en-GB" dirty="0" err="1"/>
              <a:t>ReLU</a:t>
            </a:r>
            <a:r>
              <a:rPr lang="en-GB" dirty="0"/>
              <a:t> – </a:t>
            </a:r>
            <a:r>
              <a:rPr lang="en-GB" b="1" dirty="0"/>
              <a:t>Re</a:t>
            </a:r>
            <a:r>
              <a:rPr lang="en-GB" dirty="0"/>
              <a:t>ctified </a:t>
            </a:r>
            <a:r>
              <a:rPr lang="en-GB" b="1" dirty="0"/>
              <a:t>L</a:t>
            </a:r>
            <a:r>
              <a:rPr lang="en-GB" dirty="0"/>
              <a:t>inear </a:t>
            </a:r>
            <a:r>
              <a:rPr lang="en-GB" b="1" dirty="0"/>
              <a:t>U</a:t>
            </a:r>
            <a:r>
              <a:rPr lang="en-GB" dirty="0"/>
              <a:t>nit</a:t>
            </a:r>
            <a:r>
              <a:rPr lang="sr-Latn-RS" dirty="0"/>
              <a:t> (ispravljena linearna jedinca)</a:t>
            </a:r>
            <a:r>
              <a:rPr lang="en-GB" dirty="0"/>
              <a:t>: </a:t>
            </a:r>
            <a:r>
              <a:rPr lang="sr-Latn-RS" dirty="0"/>
              <a:t>vrlo brza</a:t>
            </a:r>
            <a:endParaRPr lang="en-GB" dirty="0"/>
          </a:p>
          <a:p>
            <a:pPr lvl="1"/>
            <a:r>
              <a:rPr lang="sr-Latn-RS" dirty="0"/>
              <a:t>Nema zasićenje kad je pozitivna</a:t>
            </a:r>
            <a:r>
              <a:rPr lang="en-GB" dirty="0"/>
              <a:t>, </a:t>
            </a:r>
            <a:r>
              <a:rPr lang="sr-Latn-RS" dirty="0"/>
              <a:t>konvergira brže </a:t>
            </a:r>
            <a:r>
              <a:rPr lang="en-GB" dirty="0"/>
              <a:t>(x6), </a:t>
            </a:r>
            <a:r>
              <a:rPr lang="sr-Latn-RS" dirty="0"/>
              <a:t>ali može da </a:t>
            </a:r>
            <a:r>
              <a:rPr lang="sr-Latn-RS" i="1" dirty="0"/>
              <a:t>umre</a:t>
            </a:r>
            <a:endParaRPr lang="en-GB" i="1" dirty="0"/>
          </a:p>
          <a:p>
            <a:r>
              <a:rPr lang="sr-Latn-RS" dirty="0"/>
              <a:t>Cureći (</a:t>
            </a:r>
            <a:r>
              <a:rPr lang="en-GB" dirty="0"/>
              <a:t>Leaky</a:t>
            </a:r>
            <a:r>
              <a:rPr lang="sr-Latn-RS" dirty="0"/>
              <a:t>)</a:t>
            </a:r>
            <a:r>
              <a:rPr lang="en-GB" dirty="0"/>
              <a:t> </a:t>
            </a:r>
            <a:r>
              <a:rPr lang="en-GB" dirty="0" err="1"/>
              <a:t>ReLU</a:t>
            </a:r>
            <a:r>
              <a:rPr lang="en-GB" dirty="0"/>
              <a:t>: </a:t>
            </a:r>
            <a:r>
              <a:rPr lang="sr-Latn-RS" dirty="0"/>
              <a:t>isto brz, ne umire</a:t>
            </a:r>
            <a:endParaRPr lang="en-GB" b="0" i="1" dirty="0">
              <a:latin typeface="Cambria Math"/>
            </a:endParaRPr>
          </a:p>
          <a:p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5989638" y="4328353"/>
            <a:ext cx="3190874" cy="2341007"/>
            <a:chOff x="5989638" y="4328353"/>
            <a:chExt cx="3190874" cy="2341007"/>
          </a:xfrm>
        </p:grpSpPr>
        <p:pic>
          <p:nvPicPr>
            <p:cNvPr id="2355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9638" y="4697685"/>
              <a:ext cx="3190874" cy="1971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247656" y="4328353"/>
                  <a:ext cx="2520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/>
                          </a:rPr>
                          <m:t>𝑓</m:t>
                        </m:r>
                        <m:r>
                          <a:rPr lang="en-GB" i="1" smtClean="0">
                            <a:latin typeface="Cambria Math"/>
                          </a:rPr>
                          <m:t>(</m:t>
                        </m:r>
                        <m:r>
                          <a:rPr lang="en-GB" i="1" smtClean="0">
                            <a:latin typeface="Cambria Math"/>
                          </a:rPr>
                          <m:t>𝑥</m:t>
                        </m:r>
                        <m:r>
                          <a:rPr lang="en-GB" i="1" smtClean="0">
                            <a:latin typeface="Cambria Math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/>
                          </a:rPr>
                          <m:t>max</m:t>
                        </m:r>
                        <m:r>
                          <a:rPr lang="en-GB" i="1">
                            <a:latin typeface="Cambria Math"/>
                          </a:rPr>
                          <m:t>⁡(0.01</m:t>
                        </m:r>
                        <m:r>
                          <a:rPr lang="en-GB" i="1">
                            <a:latin typeface="Cambria Math"/>
                          </a:rPr>
                          <m:t>𝑥</m:t>
                        </m:r>
                        <m:r>
                          <a:rPr lang="en-GB" b="0" i="1" smtClean="0">
                            <a:latin typeface="Cambria Math"/>
                          </a:rPr>
                          <m:t>,</m:t>
                        </m:r>
                        <m:r>
                          <a:rPr lang="en-GB" b="0" i="1" smtClean="0">
                            <a:latin typeface="Cambria Math"/>
                          </a:rPr>
                          <m:t>𝑥</m:t>
                        </m:r>
                        <m:r>
                          <a:rPr lang="en-GB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7656" y="4328353"/>
                  <a:ext cx="252028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/>
          <p:cNvGrpSpPr/>
          <p:nvPr/>
        </p:nvGrpSpPr>
        <p:grpSpPr>
          <a:xfrm>
            <a:off x="2915816" y="4328353"/>
            <a:ext cx="3066578" cy="2328406"/>
            <a:chOff x="2915816" y="4328353"/>
            <a:chExt cx="3066578" cy="2328406"/>
          </a:xfrm>
        </p:grpSpPr>
        <p:pic>
          <p:nvPicPr>
            <p:cNvPr id="2355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4597117"/>
              <a:ext cx="3066578" cy="20596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275856" y="4328353"/>
                  <a:ext cx="2520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/>
                          </a:rPr>
                          <m:t>𝑓</m:t>
                        </m:r>
                        <m:r>
                          <a:rPr lang="en-GB" i="1" smtClean="0">
                            <a:latin typeface="Cambria Math"/>
                          </a:rPr>
                          <m:t>(</m:t>
                        </m:r>
                        <m:r>
                          <a:rPr lang="en-GB" i="1" smtClean="0">
                            <a:latin typeface="Cambria Math"/>
                          </a:rPr>
                          <m:t>𝑥</m:t>
                        </m:r>
                        <m:r>
                          <a:rPr lang="en-GB" i="1" smtClean="0">
                            <a:latin typeface="Cambria Math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/>
                          </a:rPr>
                          <m:t>max</m:t>
                        </m:r>
                        <m:r>
                          <a:rPr lang="en-GB" i="1">
                            <a:latin typeface="Cambria Math"/>
                          </a:rPr>
                          <m:t>⁡(0</m:t>
                        </m:r>
                        <m:r>
                          <a:rPr lang="en-GB" b="0" i="1" smtClean="0">
                            <a:latin typeface="Cambria Math"/>
                          </a:rPr>
                          <m:t>,</m:t>
                        </m:r>
                        <m:r>
                          <a:rPr lang="en-GB" b="0" i="1" smtClean="0">
                            <a:latin typeface="Cambria Math"/>
                          </a:rPr>
                          <m:t>𝑥</m:t>
                        </m:r>
                        <m:r>
                          <a:rPr lang="en-GB" i="1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5856" y="4328353"/>
                  <a:ext cx="252028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/>
          <p:cNvGrpSpPr/>
          <p:nvPr/>
        </p:nvGrpSpPr>
        <p:grpSpPr>
          <a:xfrm>
            <a:off x="-36511" y="4326523"/>
            <a:ext cx="2975038" cy="2303596"/>
            <a:chOff x="-36511" y="4326523"/>
            <a:chExt cx="2975038" cy="2303596"/>
          </a:xfrm>
        </p:grpSpPr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511" y="4634555"/>
              <a:ext cx="2975038" cy="1995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190868" y="4326523"/>
                  <a:ext cx="25202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/>
                          </a:rPr>
                          <m:t>𝑓</m:t>
                        </m:r>
                        <m:r>
                          <a:rPr lang="en-GB" i="1" smtClean="0">
                            <a:latin typeface="Cambria Math"/>
                          </a:rPr>
                          <m:t>(</m:t>
                        </m:r>
                        <m:r>
                          <a:rPr lang="en-GB" i="1" smtClean="0">
                            <a:latin typeface="Cambria Math"/>
                          </a:rPr>
                          <m:t>𝑥</m:t>
                        </m:r>
                        <m:r>
                          <a:rPr lang="en-GB" i="1" smtClean="0">
                            <a:latin typeface="Cambria Math"/>
                          </a:rPr>
                          <m:t>)=</m:t>
                        </m:r>
                        <m:r>
                          <a:rPr lang="en-GB" b="0" i="0" smtClean="0">
                            <a:latin typeface="Cambria Math"/>
                          </a:rPr>
                          <m:t>1/(1+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𝑥</m:t>
                            </m:r>
                          </m:sup>
                        </m:sSup>
                        <m:r>
                          <a:rPr lang="en-GB" b="0" i="0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68" y="4326523"/>
                  <a:ext cx="2520280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6D43401-359B-4856-ABFD-39032909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EC6D4-0A9C-4581-8F30-B19BDFFFC1B2}"/>
              </a:ext>
            </a:extLst>
          </p:cNvPr>
          <p:cNvSpPr txBox="1"/>
          <p:nvPr/>
        </p:nvSpPr>
        <p:spPr>
          <a:xfrm>
            <a:off x="6187062" y="551625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Leaky ReLU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35F4D-7D55-4100-A275-CC6C414FF34F}"/>
              </a:ext>
            </a:extLst>
          </p:cNvPr>
          <p:cNvSpPr txBox="1"/>
          <p:nvPr/>
        </p:nvSpPr>
        <p:spPr>
          <a:xfrm>
            <a:off x="4296892" y="496644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ReLU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CCF135-DF7F-4F2B-8F2D-880544674C6B}"/>
              </a:ext>
            </a:extLst>
          </p:cNvPr>
          <p:cNvSpPr txBox="1"/>
          <p:nvPr/>
        </p:nvSpPr>
        <p:spPr>
          <a:xfrm>
            <a:off x="1630998" y="526921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Sigmoid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20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16217"/>
            <a:ext cx="6532711" cy="3281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Slojevi za smanjenje rezolucije/objedinjavanje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651248"/>
            <a:ext cx="8229600" cy="2497832"/>
          </a:xfrm>
        </p:spPr>
        <p:txBody>
          <a:bodyPr/>
          <a:lstStyle/>
          <a:p>
            <a:r>
              <a:rPr lang="sr-Latn-RS" dirty="0"/>
              <a:t>Izlaz konvolucionih slojeva je obično velik, zbog male veličine filtera</a:t>
            </a:r>
            <a:endParaRPr lang="en-GB" dirty="0"/>
          </a:p>
          <a:p>
            <a:r>
              <a:rPr lang="sr-Latn-RS" dirty="0"/>
              <a:t>Obično nam nije potrebna tolika prostorna rezolucija</a:t>
            </a:r>
            <a:endParaRPr lang="en-GB" dirty="0"/>
          </a:p>
          <a:p>
            <a:r>
              <a:rPr lang="sr-Latn-RS" dirty="0"/>
              <a:t>Možemo da smanjimo broj aktivacija objedinjavanjem u nekom prostornom regionu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220072" y="408121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latin typeface="+mn-lt"/>
              </a:rPr>
              <a:t>objedini</a:t>
            </a:r>
            <a:endParaRPr lang="en-GB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88024" y="5445224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latin typeface="+mn-lt"/>
              </a:rPr>
              <a:t>Smanjenje rezolucije</a:t>
            </a:r>
            <a:endParaRPr lang="en-GB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47D632A-A74B-4252-ADA4-AD6EE10B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7708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Smanjenje rezolucije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608" y="2441475"/>
            <a:ext cx="2153849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0908" y="2951063"/>
            <a:ext cx="1134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向右箭號 3"/>
          <p:cNvSpPr/>
          <p:nvPr/>
        </p:nvSpPr>
        <p:spPr>
          <a:xfrm>
            <a:off x="3894564" y="3144738"/>
            <a:ext cx="1860550" cy="803275"/>
          </a:xfrm>
          <a:prstGeom prst="rightArrow">
            <a:avLst/>
          </a:prstGeom>
          <a:solidFill>
            <a:srgbClr val="727CA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9" name="文字方塊 5"/>
          <p:cNvSpPr txBox="1">
            <a:spLocks noChangeArrowheads="1"/>
          </p:cNvSpPr>
          <p:nvPr/>
        </p:nvSpPr>
        <p:spPr bwMode="auto">
          <a:xfrm>
            <a:off x="3563888" y="3941663"/>
            <a:ext cx="23007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sr-Latn-RS" altLang="zh-TW" sz="1800" dirty="0">
                <a:solidFill>
                  <a:srgbClr val="002060"/>
                </a:solidFill>
              </a:rPr>
              <a:t>Smanjenje rezolucije</a:t>
            </a:r>
            <a:endParaRPr lang="zh-TW" altLang="en-US" sz="1800" dirty="0">
              <a:solidFill>
                <a:srgbClr val="002060"/>
              </a:solidFill>
            </a:endParaRPr>
          </a:p>
        </p:txBody>
      </p:sp>
      <p:sp>
        <p:nvSpPr>
          <p:cNvPr id="10" name="文字方塊 6"/>
          <p:cNvSpPr txBox="1">
            <a:spLocks noChangeArrowheads="1"/>
          </p:cNvSpPr>
          <p:nvPr/>
        </p:nvSpPr>
        <p:spPr bwMode="auto">
          <a:xfrm>
            <a:off x="1373614" y="2092786"/>
            <a:ext cx="14954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sr-Latn-RS" altLang="zh-TW" sz="2000" dirty="0">
                <a:latin typeface="+mn-lt"/>
              </a:rPr>
              <a:t>šaka</a:t>
            </a:r>
            <a:endParaRPr lang="zh-TW" altLang="en-US" sz="2000" dirty="0">
              <a:latin typeface="+mn-lt"/>
            </a:endParaRPr>
          </a:p>
        </p:txBody>
      </p:sp>
      <p:sp>
        <p:nvSpPr>
          <p:cNvPr id="11" name="文字方塊 8"/>
          <p:cNvSpPr txBox="1">
            <a:spLocks noChangeArrowheads="1"/>
          </p:cNvSpPr>
          <p:nvPr/>
        </p:nvSpPr>
        <p:spPr bwMode="auto">
          <a:xfrm>
            <a:off x="6084168" y="2524834"/>
            <a:ext cx="14938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sr-Latn-RS" altLang="zh-TW" sz="2000" dirty="0">
                <a:latin typeface="+mn-lt"/>
              </a:rPr>
              <a:t>šaka</a:t>
            </a:r>
            <a:endParaRPr lang="zh-TW" altLang="en-US" sz="2000" dirty="0">
              <a:latin typeface="+mn-lt"/>
            </a:endParaRPr>
          </a:p>
        </p:txBody>
      </p:sp>
      <p:sp>
        <p:nvSpPr>
          <p:cNvPr id="12" name="文字方塊 7"/>
          <p:cNvSpPr txBox="1">
            <a:spLocks noChangeArrowheads="1"/>
          </p:cNvSpPr>
          <p:nvPr/>
        </p:nvSpPr>
        <p:spPr bwMode="auto">
          <a:xfrm>
            <a:off x="611560" y="5029100"/>
            <a:ext cx="72977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sr-Latn-RS" altLang="zh-TW" dirty="0">
                <a:latin typeface="+mn-lt"/>
              </a:rPr>
              <a:t>Možemo da smanjimo rezoluciju i time veličinu slike</a:t>
            </a:r>
            <a:endParaRPr lang="zh-TW" altLang="en-US" dirty="0">
              <a:latin typeface="+mn-lt"/>
            </a:endParaRPr>
          </a:p>
        </p:txBody>
      </p:sp>
      <p:sp>
        <p:nvSpPr>
          <p:cNvPr id="13" name="文字方塊 12"/>
          <p:cNvSpPr txBox="1">
            <a:spLocks noChangeArrowheads="1"/>
          </p:cNvSpPr>
          <p:nvPr/>
        </p:nvSpPr>
        <p:spPr bwMode="auto">
          <a:xfrm>
            <a:off x="1708522" y="5538688"/>
            <a:ext cx="72675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sr-Latn-RS" altLang="zh-TW" dirty="0">
                <a:latin typeface="+mn-lt"/>
              </a:rPr>
              <a:t>Manje parametara koji karakterizuju sliku</a:t>
            </a:r>
            <a:endParaRPr lang="zh-TW" altLang="en-US" dirty="0">
              <a:latin typeface="+mn-lt"/>
            </a:endParaRPr>
          </a:p>
        </p:txBody>
      </p:sp>
      <p:sp>
        <p:nvSpPr>
          <p:cNvPr id="14" name="向右箭號 11"/>
          <p:cNvSpPr/>
          <p:nvPr/>
        </p:nvSpPr>
        <p:spPr>
          <a:xfrm>
            <a:off x="787772" y="5538688"/>
            <a:ext cx="920750" cy="482600"/>
          </a:xfrm>
          <a:prstGeom prst="rightArrow">
            <a:avLst/>
          </a:prstGeom>
          <a:solidFill>
            <a:srgbClr val="727CA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579240"/>
            <a:ext cx="8229600" cy="506534"/>
          </a:xfrm>
        </p:spPr>
        <p:txBody>
          <a:bodyPr>
            <a:normAutofit/>
          </a:bodyPr>
          <a:lstStyle/>
          <a:p>
            <a:r>
              <a:rPr lang="sr-Latn-RS" altLang="zh-TW" sz="2400" dirty="0">
                <a:ea typeface="ＭＳ Ｐゴシック" pitchFamily="34" charset="-128"/>
              </a:rPr>
              <a:t>Smanjenje rezolucije ne menja koji je objekat u pitanju</a:t>
            </a:r>
            <a:endParaRPr lang="zh-TW" altLang="en-US" sz="2400" dirty="0">
              <a:ea typeface="ＭＳ Ｐゴシック" pitchFamily="34" charset="-128"/>
            </a:endParaRPr>
          </a:p>
          <a:p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AD6544F3-3AD2-48C6-A1DE-5D7D07950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407198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2" grpId="0"/>
      <p:bldP spid="13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Prostorno objedinjavanje (</a:t>
            </a:r>
            <a:r>
              <a:rPr lang="en-GB" i="1" dirty="0"/>
              <a:t>Pooling Layers</a:t>
            </a:r>
            <a:r>
              <a:rPr lang="sr-Latn-RS" dirty="0"/>
              <a:t>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28650" y="1916832"/>
            <a:ext cx="7886700" cy="4351338"/>
          </a:xfrm>
        </p:spPr>
        <p:txBody>
          <a:bodyPr/>
          <a:lstStyle/>
          <a:p>
            <a:r>
              <a:rPr lang="sr-Latn-RS" dirty="0"/>
              <a:t>Tipovi su</a:t>
            </a:r>
            <a:r>
              <a:rPr lang="en-GB" dirty="0"/>
              <a:t>: Max, </a:t>
            </a:r>
            <a:r>
              <a:rPr lang="sr-Latn-RS" dirty="0"/>
              <a:t>prosečno </a:t>
            </a:r>
            <a:r>
              <a:rPr lang="en-GB" dirty="0"/>
              <a:t>…</a:t>
            </a:r>
          </a:p>
          <a:p>
            <a:r>
              <a:rPr lang="en-GB" dirty="0" err="1"/>
              <a:t>Parametr</a:t>
            </a:r>
            <a:r>
              <a:rPr lang="sr-Latn-RS" dirty="0"/>
              <a:t>i</a:t>
            </a:r>
            <a:r>
              <a:rPr lang="en-GB" dirty="0"/>
              <a:t>: </a:t>
            </a:r>
            <a:r>
              <a:rPr lang="sr-Latn-RS" dirty="0"/>
              <a:t>veličina prozora</a:t>
            </a:r>
            <a:r>
              <a:rPr lang="en-GB" dirty="0"/>
              <a:t>, </a:t>
            </a:r>
            <a:r>
              <a:rPr lang="sr-Latn-RS" dirty="0"/>
              <a:t>korak</a:t>
            </a:r>
            <a:r>
              <a:rPr lang="en-GB" dirty="0"/>
              <a:t>, t</a:t>
            </a:r>
            <a:r>
              <a:rPr lang="sr-Latn-RS" dirty="0"/>
              <a:t>i</a:t>
            </a:r>
            <a:r>
              <a:rPr lang="en-GB" dirty="0"/>
              <a:t>p</a:t>
            </a:r>
          </a:p>
          <a:p>
            <a:r>
              <a:rPr lang="sr-Latn-RS" dirty="0"/>
              <a:t>Primenjuje se na svaku mapu aktivacije ponaosob</a:t>
            </a:r>
            <a:endParaRPr lang="en-GB" dirty="0"/>
          </a:p>
          <a:p>
            <a:r>
              <a:rPr lang="sr-Latn-RS" dirty="0"/>
              <a:t>Uvodi određeni stepen otpornosi na prostorne pomeraje</a:t>
            </a:r>
            <a:endParaRPr lang="en-GB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91160"/>
            <a:ext cx="4032448" cy="2346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92080" y="3936746"/>
            <a:ext cx="2304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+mn-lt"/>
              </a:rPr>
              <a:t>Max </a:t>
            </a:r>
            <a:r>
              <a:rPr lang="sr-Latn-RS" sz="2000" dirty="0"/>
              <a:t>Objedinjavanje</a:t>
            </a:r>
            <a:endParaRPr lang="en-GB" sz="20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4088" y="5619352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000" dirty="0">
                <a:latin typeface="+mn-lt"/>
              </a:rPr>
              <a:t>Proječno objedinjavanje</a:t>
            </a:r>
            <a:endParaRPr lang="en-GB" sz="2000" dirty="0">
              <a:latin typeface="+mn-lt"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9E50A39-EDCE-4360-9EC5-FD599463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343858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Slojevi za smanjenje dimenzionalnosti </a:t>
            </a:r>
            <a:r>
              <a:rPr lang="en-GB" dirty="0"/>
              <a:t>(1x1)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Svrha</a:t>
            </a:r>
            <a:r>
              <a:rPr lang="en-GB" dirty="0"/>
              <a:t>: </a:t>
            </a:r>
            <a:r>
              <a:rPr lang="sr-Latn-RS" dirty="0"/>
              <a:t>smanjuju broj parametara</a:t>
            </a:r>
            <a:endParaRPr lang="en-GB" dirty="0"/>
          </a:p>
          <a:p>
            <a:r>
              <a:rPr lang="sr-Latn-RS" dirty="0"/>
              <a:t>Integrišu obeležja </a:t>
            </a:r>
            <a:r>
              <a:rPr lang="en-GB" dirty="0"/>
              <a:t>(</a:t>
            </a:r>
            <a:r>
              <a:rPr lang="sr-Latn-RS" dirty="0"/>
              <a:t>eliminišu korelacije između obeležja</a:t>
            </a:r>
            <a:r>
              <a:rPr lang="en-GB" dirty="0"/>
              <a:t>)</a:t>
            </a:r>
          </a:p>
          <a:p>
            <a:r>
              <a:rPr lang="sr-Latn-RS" dirty="0"/>
              <a:t>Jednostavna </a:t>
            </a:r>
            <a:r>
              <a:rPr lang="en-GB" dirty="0" err="1"/>
              <a:t>ve</a:t>
            </a:r>
            <a:r>
              <a:rPr lang="sr-Latn-RS" dirty="0"/>
              <a:t>k</a:t>
            </a:r>
            <a:r>
              <a:rPr lang="en-GB" dirty="0"/>
              <a:t>tor</a:t>
            </a:r>
            <a:r>
              <a:rPr lang="sr-Latn-RS" dirty="0"/>
              <a:t>ska</a:t>
            </a:r>
            <a:r>
              <a:rPr lang="en-GB" dirty="0"/>
              <a:t> </a:t>
            </a:r>
            <a:r>
              <a:rPr lang="en-GB" dirty="0" err="1"/>
              <a:t>proje</a:t>
            </a:r>
            <a:r>
              <a:rPr lang="sr-Latn-RS" dirty="0"/>
              <a:t>k</a:t>
            </a:r>
            <a:r>
              <a:rPr lang="en-GB" dirty="0"/>
              <a:t>ci</a:t>
            </a:r>
            <a:r>
              <a:rPr lang="sr-Latn-RS" dirty="0"/>
              <a:t>ja mapa aktivacije na svakom pikselu</a:t>
            </a:r>
            <a:endParaRPr lang="en-GB" dirty="0"/>
          </a:p>
          <a:p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84D96F3-DB7B-43AA-A6A2-CCE0DCA5C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D6A45-1684-4200-A04B-61F9268E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146926"/>
            <a:ext cx="6825009" cy="303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86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Otkrivanje (detekcija) objekata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Pokušava da postavi okvir oko željenog objekta u slici</a:t>
            </a:r>
            <a:endParaRPr lang="en-GB" dirty="0"/>
          </a:p>
          <a:p>
            <a:r>
              <a:rPr lang="sr-Latn-RS" dirty="0"/>
              <a:t>Tesno povezano sa prepoznavanjem objekata</a:t>
            </a:r>
            <a:endParaRPr lang="en-GB" dirty="0"/>
          </a:p>
          <a:p>
            <a:r>
              <a:rPr lang="sr-Latn-RS" dirty="0"/>
              <a:t>Praktično, primenjujemo prepoznavanje na svaku moguću lokaciju u slici</a:t>
            </a:r>
            <a:endParaRPr lang="en-GB" dirty="0"/>
          </a:p>
          <a:p>
            <a:pPr lvl="1"/>
            <a:r>
              <a:rPr lang="sr-Latn-RS" dirty="0"/>
              <a:t>Dok se ne otkrije pozitivan rezultat prepoznavanja</a:t>
            </a:r>
            <a:endParaRPr lang="en-GB" dirty="0"/>
          </a:p>
          <a:p>
            <a:pPr lvl="1"/>
            <a:r>
              <a:rPr lang="sr-Latn-RS" dirty="0"/>
              <a:t>Tako rade identifikatori lica na vašim telefonima</a:t>
            </a:r>
            <a:endParaRPr lang="en-GB" dirty="0"/>
          </a:p>
        </p:txBody>
      </p:sp>
      <p:pic>
        <p:nvPicPr>
          <p:cNvPr id="17410" name="Picture 2" descr="Image result for object detecti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58369"/>
            <a:ext cx="3368665" cy="252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74793" y="5589240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https://pjreddie.com/darknet/yolo/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37FB4A6-46F3-4C84-B6F1-8A669B0D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4191507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144"/>
            <a:ext cx="8229600" cy="990600"/>
          </a:xfrm>
        </p:spPr>
        <p:txBody>
          <a:bodyPr/>
          <a:lstStyle/>
          <a:p>
            <a:r>
              <a:rPr lang="sr-Latn-RS" dirty="0"/>
              <a:t>Kompletna mreža</a:t>
            </a:r>
            <a:endParaRPr lang="en-GB" dirty="0"/>
          </a:p>
        </p:txBody>
      </p:sp>
      <p:sp>
        <p:nvSpPr>
          <p:cNvPr id="8" name="文字方塊 8"/>
          <p:cNvSpPr txBox="1">
            <a:spLocks noChangeArrowheads="1"/>
          </p:cNvSpPr>
          <p:nvPr/>
        </p:nvSpPr>
        <p:spPr bwMode="auto">
          <a:xfrm>
            <a:off x="1290539" y="1616967"/>
            <a:ext cx="2046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sr-Latn-RS" altLang="zh-TW" dirty="0">
                <a:latin typeface="+mn-lt"/>
              </a:rPr>
              <a:t>Šaka</a:t>
            </a:r>
            <a:r>
              <a:rPr lang="en-US" altLang="zh-TW" dirty="0">
                <a:latin typeface="+mn-lt"/>
              </a:rPr>
              <a:t>, </a:t>
            </a:r>
            <a:r>
              <a:rPr lang="sr-Latn-RS" altLang="zh-TW" dirty="0">
                <a:latin typeface="+mn-lt"/>
              </a:rPr>
              <a:t>kičma</a:t>
            </a:r>
            <a:r>
              <a:rPr lang="en-US" altLang="zh-TW" dirty="0">
                <a:latin typeface="+mn-lt"/>
              </a:rPr>
              <a:t>…</a:t>
            </a:r>
            <a:endParaRPr lang="zh-TW" altLang="en-US" dirty="0">
              <a:latin typeface="+mn-lt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324218" y="5556844"/>
            <a:ext cx="2935295" cy="752475"/>
            <a:chOff x="3324218" y="5556844"/>
            <a:chExt cx="2935295" cy="752475"/>
          </a:xfrm>
        </p:grpSpPr>
        <p:sp>
          <p:nvSpPr>
            <p:cNvPr id="13" name="文字方塊 15"/>
            <p:cNvSpPr txBox="1"/>
            <p:nvPr/>
          </p:nvSpPr>
          <p:spPr>
            <a:xfrm>
              <a:off x="3324218" y="5859410"/>
              <a:ext cx="1556991" cy="40011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sr-Latn-RS" altLang="zh-TW" sz="2000" dirty="0">
                  <a:solidFill>
                    <a:srgbClr val="000000"/>
                  </a:solidFill>
                </a:rPr>
                <a:t>Ravnanje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8" name="右彎箭號 16"/>
            <p:cNvSpPr/>
            <p:nvPr/>
          </p:nvSpPr>
          <p:spPr>
            <a:xfrm rot="10800000">
              <a:off x="4881563" y="5556844"/>
              <a:ext cx="1377950" cy="752475"/>
            </a:xfrm>
            <a:prstGeom prst="bentArrow">
              <a:avLst>
                <a:gd name="adj1" fmla="val 36585"/>
                <a:gd name="adj2" fmla="val 25000"/>
                <a:gd name="adj3" fmla="val 25000"/>
                <a:gd name="adj4" fmla="val 43750"/>
              </a:avLst>
            </a:prstGeom>
            <a:solidFill>
              <a:srgbClr val="95BBDB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26275" y="1610319"/>
            <a:ext cx="2178453" cy="4048125"/>
            <a:chOff x="7026275" y="1610319"/>
            <a:chExt cx="2178453" cy="4048125"/>
          </a:xfrm>
        </p:grpSpPr>
        <p:sp>
          <p:nvSpPr>
            <p:cNvPr id="20" name="文字方塊 20"/>
            <p:cNvSpPr txBox="1">
              <a:spLocks noChangeArrowheads="1"/>
            </p:cNvSpPr>
            <p:nvPr/>
          </p:nvSpPr>
          <p:spPr bwMode="auto">
            <a:xfrm>
              <a:off x="7514041" y="2986053"/>
              <a:ext cx="1690687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sr-Latn-RS" altLang="zh-TW" dirty="0">
                  <a:latin typeface="+mn-lt"/>
                </a:rPr>
                <a:t>Može se ponoviti puno puta</a:t>
              </a:r>
              <a:endParaRPr lang="zh-TW" altLang="en-US" dirty="0">
                <a:latin typeface="+mn-lt"/>
              </a:endParaRPr>
            </a:p>
          </p:txBody>
        </p:sp>
        <p:sp>
          <p:nvSpPr>
            <p:cNvPr id="21" name="左大括弧 22"/>
            <p:cNvSpPr/>
            <p:nvPr/>
          </p:nvSpPr>
          <p:spPr>
            <a:xfrm flipH="1">
              <a:off x="7026275" y="1610319"/>
              <a:ext cx="334963" cy="4048125"/>
            </a:xfrm>
            <a:prstGeom prst="leftBrace">
              <a:avLst>
                <a:gd name="adj1" fmla="val 72890"/>
                <a:gd name="adj2" fmla="val 50000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9384" y="2069812"/>
            <a:ext cx="2906713" cy="4160736"/>
            <a:chOff x="749299" y="2086671"/>
            <a:chExt cx="2906713" cy="4160736"/>
          </a:xfrm>
        </p:grpSpPr>
        <p:sp>
          <p:nvSpPr>
            <p:cNvPr id="19" name="右彎箭號 21"/>
            <p:cNvSpPr/>
            <p:nvPr/>
          </p:nvSpPr>
          <p:spPr>
            <a:xfrm rot="16200000">
              <a:off x="2154237" y="5144095"/>
              <a:ext cx="968375" cy="1238250"/>
            </a:xfrm>
            <a:prstGeom prst="bentArrow">
              <a:avLst>
                <a:gd name="adj1" fmla="val 28061"/>
                <a:gd name="adj2" fmla="val 25000"/>
                <a:gd name="adj3" fmla="val 25000"/>
                <a:gd name="adj4" fmla="val 43750"/>
              </a:avLst>
            </a:prstGeom>
            <a:solidFill>
              <a:srgbClr val="95BBDB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群組 3"/>
            <p:cNvGrpSpPr>
              <a:grpSpLocks/>
            </p:cNvGrpSpPr>
            <p:nvPr/>
          </p:nvGrpSpPr>
          <p:grpSpPr bwMode="auto">
            <a:xfrm>
              <a:off x="749299" y="2086671"/>
              <a:ext cx="2906713" cy="3200400"/>
              <a:chOff x="-1626455" y="3999117"/>
              <a:chExt cx="2906568" cy="3201477"/>
            </a:xfrm>
          </p:grpSpPr>
          <p:pic>
            <p:nvPicPr>
              <p:cNvPr id="25" name="圖片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-1736746" y="4748962"/>
                <a:ext cx="3201477" cy="1701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" name="文字方塊 5"/>
              <p:cNvSpPr txBox="1"/>
              <p:nvPr/>
            </p:nvSpPr>
            <p:spPr>
              <a:xfrm>
                <a:off x="-1626455" y="5442856"/>
                <a:ext cx="2906568" cy="708124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>
                <a:spAutoFit/>
              </a:bodyPr>
              <a:lstStyle/>
              <a:p>
                <a:pPr algn="ctr">
                  <a:defRPr/>
                </a:pPr>
                <a:r>
                  <a:rPr lang="sr-Latn-RS" altLang="zh-TW" sz="2000" dirty="0">
                    <a:solidFill>
                      <a:srgbClr val="000000"/>
                    </a:solidFill>
                  </a:rPr>
                  <a:t>Potpuno povezana unapred usmerena mreža</a:t>
                </a:r>
                <a:endParaRPr lang="zh-TW" altLang="en-US" sz="20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5220072" y="1268760"/>
            <a:ext cx="1736725" cy="4236495"/>
            <a:chOff x="5249922" y="1254719"/>
            <a:chExt cx="1736725" cy="4236495"/>
          </a:xfrm>
        </p:grpSpPr>
        <p:sp>
          <p:nvSpPr>
            <p:cNvPr id="10" name="矩形 12"/>
            <p:cNvSpPr/>
            <p:nvPr/>
          </p:nvSpPr>
          <p:spPr>
            <a:xfrm>
              <a:off x="5249923" y="2833261"/>
              <a:ext cx="1736724" cy="5564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Max Pooling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2" name="矩形 14"/>
            <p:cNvSpPr/>
            <p:nvPr/>
          </p:nvSpPr>
          <p:spPr>
            <a:xfrm>
              <a:off x="5249923" y="4934726"/>
              <a:ext cx="1736724" cy="5564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000" dirty="0">
                  <a:solidFill>
                    <a:srgbClr val="000000"/>
                  </a:solidFill>
                </a:rPr>
                <a:t>Max Pooling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  <p:sp>
          <p:nvSpPr>
            <p:cNvPr id="14" name="向下箭號 11"/>
            <p:cNvSpPr/>
            <p:nvPr/>
          </p:nvSpPr>
          <p:spPr>
            <a:xfrm>
              <a:off x="5868988" y="1254719"/>
              <a:ext cx="546100" cy="442913"/>
            </a:xfrm>
            <a:prstGeom prst="downArrow">
              <a:avLst/>
            </a:prstGeom>
            <a:solidFill>
              <a:srgbClr val="95BBDB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5" name="向下箭號 17"/>
            <p:cNvSpPr/>
            <p:nvPr/>
          </p:nvSpPr>
          <p:spPr>
            <a:xfrm>
              <a:off x="5868988" y="2365969"/>
              <a:ext cx="546100" cy="442913"/>
            </a:xfrm>
            <a:prstGeom prst="downArrow">
              <a:avLst/>
            </a:prstGeom>
            <a:solidFill>
              <a:srgbClr val="95BBDB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6" name="向下箭號 18"/>
            <p:cNvSpPr/>
            <p:nvPr/>
          </p:nvSpPr>
          <p:spPr>
            <a:xfrm>
              <a:off x="5868988" y="3458169"/>
              <a:ext cx="546100" cy="441325"/>
            </a:xfrm>
            <a:prstGeom prst="downArrow">
              <a:avLst/>
            </a:prstGeom>
            <a:solidFill>
              <a:srgbClr val="95BBDB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17" name="向下箭號 19"/>
            <p:cNvSpPr/>
            <p:nvPr/>
          </p:nvSpPr>
          <p:spPr>
            <a:xfrm>
              <a:off x="5868988" y="4493219"/>
              <a:ext cx="546100" cy="441325"/>
            </a:xfrm>
            <a:prstGeom prst="downArrow">
              <a:avLst/>
            </a:prstGeom>
            <a:solidFill>
              <a:srgbClr val="95BBDB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/>
            </a:p>
          </p:txBody>
        </p:sp>
        <p:sp>
          <p:nvSpPr>
            <p:cNvPr id="27" name="矩形 10"/>
            <p:cNvSpPr/>
            <p:nvPr/>
          </p:nvSpPr>
          <p:spPr>
            <a:xfrm>
              <a:off x="5249922" y="1741288"/>
              <a:ext cx="1736724" cy="5564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sr-Latn-RS" altLang="zh-TW" sz="2000" dirty="0">
                  <a:solidFill>
                    <a:schemeClr val="tx1"/>
                  </a:solidFill>
                </a:rPr>
                <a:t>Konvolucija</a:t>
              </a:r>
              <a:endParaRPr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 13"/>
            <p:cNvSpPr/>
            <p:nvPr/>
          </p:nvSpPr>
          <p:spPr>
            <a:xfrm>
              <a:off x="5249922" y="3909513"/>
              <a:ext cx="1736724" cy="5564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sr-Latn-RS" altLang="zh-TW" sz="2000" dirty="0">
                  <a:solidFill>
                    <a:srgbClr val="000000"/>
                  </a:solidFill>
                </a:rPr>
                <a:t>Konvolucija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1235" y="36113"/>
            <a:ext cx="1134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ABB02309-7A5D-421D-BE47-42CED043C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46413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E9B65B89-6EA0-4AF4-AD54-8DB8E5971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Ravnanje</a:t>
            </a:r>
            <a:endParaRPr lang="en-GB" dirty="0"/>
          </a:p>
        </p:txBody>
      </p:sp>
      <p:grpSp>
        <p:nvGrpSpPr>
          <p:cNvPr id="5" name="群組 13"/>
          <p:cNvGrpSpPr>
            <a:grpSpLocks/>
          </p:cNvGrpSpPr>
          <p:nvPr/>
        </p:nvGrpSpPr>
        <p:grpSpPr bwMode="auto">
          <a:xfrm>
            <a:off x="266700" y="2473325"/>
            <a:ext cx="1943100" cy="2049463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0</a:t>
              </a:r>
              <a:endParaRPr lang="zh-TW" altLang="en-US" sz="2400" dirty="0"/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1</a:t>
              </a:r>
              <a:endParaRPr lang="zh-TW" altLang="en-US" sz="2400" dirty="0"/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/>
                <a:t>3</a:t>
              </a:r>
              <a:endParaRPr lang="zh-TW" altLang="en-US" sz="2400" dirty="0"/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-1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1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3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TW" sz="2400" dirty="0">
                  <a:solidFill>
                    <a:srgbClr val="000000"/>
                  </a:solidFill>
                </a:rPr>
                <a:t>0</a:t>
              </a:r>
              <a:endParaRPr lang="zh-TW" altLang="en-US" sz="2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4" name="文字方塊 16"/>
          <p:cNvSpPr txBox="1">
            <a:spLocks noChangeArrowheads="1"/>
          </p:cNvSpPr>
          <p:nvPr/>
        </p:nvSpPr>
        <p:spPr bwMode="auto">
          <a:xfrm>
            <a:off x="2362200" y="3886200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sr-Latn-RS" altLang="zh-TW" dirty="0">
                <a:latin typeface="+mn-lt"/>
              </a:rPr>
              <a:t>Sravnjeno</a:t>
            </a:r>
            <a:endParaRPr lang="zh-TW" altLang="en-US" dirty="0">
              <a:latin typeface="+mn-lt"/>
            </a:endParaRPr>
          </a:p>
        </p:txBody>
      </p:sp>
      <p:sp>
        <p:nvSpPr>
          <p:cNvPr id="15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6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7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8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19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-1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0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1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1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0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2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TW" sz="2400" dirty="0">
                <a:solidFill>
                  <a:srgbClr val="000000"/>
                </a:solidFill>
              </a:rPr>
              <a:t>3</a:t>
            </a:r>
            <a:endParaRPr lang="zh-TW" altLang="en-US" sz="2400" dirty="0">
              <a:solidFill>
                <a:srgbClr val="000000"/>
              </a:solidFill>
            </a:endParaRPr>
          </a:p>
        </p:txBody>
      </p:sp>
      <p:sp>
        <p:nvSpPr>
          <p:cNvPr id="23" name="向右箭號 4"/>
          <p:cNvSpPr/>
          <p:nvPr/>
        </p:nvSpPr>
        <p:spPr>
          <a:xfrm>
            <a:off x="4987925" y="3190875"/>
            <a:ext cx="557213" cy="728663"/>
          </a:xfrm>
          <a:prstGeom prst="rightArrow">
            <a:avLst/>
          </a:prstGeom>
          <a:solidFill>
            <a:srgbClr val="727CA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24" name="向右箭號 32"/>
          <p:cNvSpPr/>
          <p:nvPr/>
        </p:nvSpPr>
        <p:spPr>
          <a:xfrm>
            <a:off x="7473950" y="3419475"/>
            <a:ext cx="557213" cy="728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grpSp>
        <p:nvGrpSpPr>
          <p:cNvPr id="25" name="群組 28"/>
          <p:cNvGrpSpPr>
            <a:grpSpLocks/>
          </p:cNvGrpSpPr>
          <p:nvPr/>
        </p:nvGrpSpPr>
        <p:grpSpPr bwMode="auto">
          <a:xfrm>
            <a:off x="5602288" y="2724150"/>
            <a:ext cx="3200400" cy="2506663"/>
            <a:chOff x="-2630921" y="4440114"/>
            <a:chExt cx="3201477" cy="2506507"/>
          </a:xfrm>
        </p:grpSpPr>
        <p:pic>
          <p:nvPicPr>
            <p:cNvPr id="26" name="圖片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-2630921" y="4440114"/>
              <a:ext cx="3201477" cy="1701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文字方塊 30"/>
            <p:cNvSpPr txBox="1"/>
            <p:nvPr/>
          </p:nvSpPr>
          <p:spPr>
            <a:xfrm>
              <a:off x="-2630921" y="6238735"/>
              <a:ext cx="2906568" cy="707886"/>
            </a:xfrm>
            <a:prstGeom prst="rect">
              <a:avLst/>
            </a:prstGeom>
            <a:solidFill>
              <a:srgbClr val="92D050"/>
            </a:soli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sr-Latn-RS" altLang="zh-TW" sz="2000" dirty="0">
                  <a:solidFill>
                    <a:srgbClr val="000000"/>
                  </a:solidFill>
                </a:rPr>
                <a:t>Potpuno povezana unapred usmerena mreža</a:t>
              </a:r>
              <a:endParaRPr lang="zh-TW" alt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向右箭號 33"/>
          <p:cNvSpPr/>
          <p:nvPr/>
        </p:nvSpPr>
        <p:spPr>
          <a:xfrm>
            <a:off x="2325688" y="3201988"/>
            <a:ext cx="1831975" cy="728662"/>
          </a:xfrm>
          <a:prstGeom prst="rightArrow">
            <a:avLst/>
          </a:prstGeom>
          <a:solidFill>
            <a:srgbClr val="727CA3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275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  <p:bldP spid="24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Potpuno povezani slojevi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/>
                  <a:t>Kao stari</a:t>
                </a:r>
                <a:r>
                  <a:rPr lang="en-GB" dirty="0"/>
                  <a:t> N</a:t>
                </a:r>
                <a:r>
                  <a:rPr lang="sr-Latn-RS" dirty="0"/>
                  <a:t>N-ovi</a:t>
                </a:r>
                <a:r>
                  <a:rPr lang="en-GB" dirty="0"/>
                  <a:t>, </a:t>
                </a:r>
                <a:r>
                  <a:rPr lang="sr-Latn-RS" dirty="0"/>
                  <a:t>neuron u jednom sloju je povezan sa svim neuronima u sledećem</a:t>
                </a:r>
                <a:endParaRPr lang="en-GB" dirty="0"/>
              </a:p>
              <a:p>
                <a:r>
                  <a:rPr lang="sr-Latn-RS" dirty="0"/>
                  <a:t>Hvataju grube prostorne korelacije i zajedničke pojave</a:t>
                </a:r>
                <a:endParaRPr lang="en-GB" dirty="0"/>
              </a:p>
              <a:p>
                <a:r>
                  <a:rPr lang="sr-Latn-RS" dirty="0"/>
                  <a:t>Konačni slok ima neurona koliko ima izlaznih/željenih kategorija</a:t>
                </a:r>
                <a:endParaRPr lang="en-GB" dirty="0"/>
              </a:p>
              <a:p>
                <a:pPr lvl="1"/>
                <a:r>
                  <a:rPr lang="en-GB" dirty="0"/>
                  <a:t>Ideal</a:t>
                </a:r>
                <a:r>
                  <a:rPr lang="sr-Latn-RS" dirty="0"/>
                  <a:t>no </a:t>
                </a:r>
                <a:r>
                  <a:rPr lang="en-GB" dirty="0"/>
                  <a:t> </a:t>
                </a:r>
                <a:r>
                  <a:rPr lang="en-GB" dirty="0" err="1"/>
                  <a:t>binar</a:t>
                </a:r>
                <a:r>
                  <a:rPr lang="sr-Latn-RS" dirty="0"/>
                  <a:t>ni izlaz</a:t>
                </a:r>
                <a:r>
                  <a:rPr lang="en-GB" dirty="0"/>
                  <a:t>, </a:t>
                </a:r>
                <a:r>
                  <a:rPr lang="sr-Latn-RS" dirty="0"/>
                  <a:t>ali efektivno </a:t>
                </a:r>
                <a:r>
                  <a:rPr lang="en-GB" dirty="0">
                    <a:latin typeface="Times New Roman" pitchFamily="18" charset="0"/>
                    <a:cs typeface="Times New Roman" pitchFamily="18" charset="0"/>
                  </a:rPr>
                  <a:t>~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𝑐𝑎𝑡𝑒𝑔𝑜𝑟𝑦</m:t>
                    </m:r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)</m:t>
                    </m:r>
                  </m:oMath>
                </a14:m>
                <a:r>
                  <a:rPr lang="en-GB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sr-Latn-RS" dirty="0"/>
                  <a:t>obično uzimamo najveći</a:t>
                </a:r>
                <a:endParaRPr lang="en-GB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圖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1979712" y="3531097"/>
            <a:ext cx="5281011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469CC4-9887-4899-B92D-EBACF91CF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63808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Obuka mreže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/>
                  <a:t>Znamo ulazni format</a:t>
                </a:r>
                <a:r>
                  <a:rPr lang="en-GB" dirty="0"/>
                  <a:t> </a:t>
                </a:r>
                <a:r>
                  <a:rPr lang="en-GB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sr-Latn-RS" i="1" dirty="0">
                    <a:latin typeface="Times New Roman" pitchFamily="18" charset="0"/>
                    <a:cs typeface="Times New Roman" pitchFamily="18" charset="0"/>
                  </a:rPr>
                  <a:t> – </a:t>
                </a:r>
                <a:r>
                  <a:rPr lang="sr-Latn-RS" dirty="0"/>
                  <a:t>snimci</a:t>
                </a:r>
                <a:endParaRPr lang="en-GB" dirty="0"/>
              </a:p>
              <a:p>
                <a:r>
                  <a:rPr lang="sr-Latn-RS" dirty="0"/>
                  <a:t>Znamo izlazni format </a:t>
                </a:r>
                <a:r>
                  <a:rPr lang="en-GB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GB" dirty="0"/>
                  <a:t> </a:t>
                </a:r>
                <a:r>
                  <a:rPr lang="sr-Latn-RS" dirty="0"/>
                  <a:t>– tačna kategorija</a:t>
                </a:r>
                <a:endParaRPr lang="en-GB" dirty="0"/>
              </a:p>
              <a:p>
                <a:r>
                  <a:rPr lang="sr-Latn-RS" dirty="0"/>
                  <a:t>Sad treba da odredimo parametre mreže</a:t>
                </a:r>
                <a:endParaRPr lang="en-GB" dirty="0"/>
              </a:p>
              <a:p>
                <a:pPr lvl="1"/>
                <a:r>
                  <a:rPr lang="en-GB" dirty="0"/>
                  <a:t>Filter</a:t>
                </a:r>
                <a:r>
                  <a:rPr lang="sr-Latn-RS" dirty="0"/>
                  <a:t>e i težine veza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𝑤</m:t>
                    </m:r>
                    <m:r>
                      <a:rPr lang="en-GB" i="1" baseline="-25000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𝑖𝑗</m:t>
                    </m:r>
                  </m:oMath>
                </a14:m>
                <a:r>
                  <a:rPr lang="en-GB" dirty="0"/>
                  <a:t> </a:t>
                </a:r>
                <a:r>
                  <a:rPr lang="sr-Latn-RS" dirty="0"/>
                  <a:t>kroz celu mrežu</a:t>
                </a:r>
                <a:endParaRPr lang="en-GB" dirty="0"/>
              </a:p>
              <a:p>
                <a:pPr lvl="1"/>
                <a:r>
                  <a:rPr lang="sr-Latn-RS" dirty="0"/>
                  <a:t>Može ih biti milion</a:t>
                </a:r>
                <a:r>
                  <a:rPr lang="en-GB" dirty="0"/>
                  <a:t>e</a:t>
                </a:r>
              </a:p>
              <a:p>
                <a:pPr lvl="1"/>
                <a:r>
                  <a:rPr lang="sr-Latn-RS" dirty="0"/>
                  <a:t>Npr.</a:t>
                </a:r>
                <a:r>
                  <a:rPr lang="en-GB" dirty="0"/>
                  <a:t> </a:t>
                </a:r>
                <a:r>
                  <a:rPr lang="sr-Latn-RS" dirty="0"/>
                  <a:t>samo prvi ko</a:t>
                </a:r>
                <a:r>
                  <a:rPr lang="en-GB" dirty="0" err="1"/>
                  <a:t>nvolu</a:t>
                </a:r>
                <a:r>
                  <a:rPr lang="sr-Latn-RS" dirty="0"/>
                  <a:t>cioni sloj u</a:t>
                </a:r>
                <a:r>
                  <a:rPr lang="en-GB" dirty="0"/>
                  <a:t> </a:t>
                </a:r>
                <a:r>
                  <a:rPr lang="en-GB" dirty="0" err="1"/>
                  <a:t>AlexNet</a:t>
                </a:r>
                <a:r>
                  <a:rPr lang="en-GB" dirty="0"/>
                  <a:t> </a:t>
                </a:r>
                <a:r>
                  <a:rPr lang="sr-Latn-RS" dirty="0"/>
                  <a:t>ima</a:t>
                </a:r>
                <a:r>
                  <a:rPr lang="en-GB" dirty="0"/>
                  <a:t> 11x11x3x96=34848</a:t>
                </a:r>
              </a:p>
              <a:p>
                <a:r>
                  <a:rPr lang="sr-Latn-RS" dirty="0"/>
                  <a:t>Kao i uvek, koristimo trening skup koji povezuje VELIKI broj </a:t>
                </a:r>
                <a:r>
                  <a:rPr lang="en-GB" dirty="0"/>
                  <a:t>re</a:t>
                </a:r>
                <a:r>
                  <a:rPr lang="sr-Latn-RS" dirty="0"/>
                  <a:t>levantnih slika sa njihovim kategorijama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4941168"/>
            <a:ext cx="11344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673952" y="5373216"/>
            <a:ext cx="1513912" cy="432048"/>
            <a:chOff x="1673952" y="5373216"/>
            <a:chExt cx="1513912" cy="432048"/>
          </a:xfrm>
        </p:grpSpPr>
        <p:sp>
          <p:nvSpPr>
            <p:cNvPr id="5" name="Right Arrow 4"/>
            <p:cNvSpPr/>
            <p:nvPr/>
          </p:nvSpPr>
          <p:spPr>
            <a:xfrm>
              <a:off x="1673952" y="5373216"/>
              <a:ext cx="449776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07744" y="540457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RS" dirty="0">
                  <a:latin typeface="+mn-lt"/>
                </a:rPr>
                <a:t>Šaka</a:t>
              </a:r>
              <a:endParaRPr lang="en-GB" dirty="0">
                <a:latin typeface="+mn-lt"/>
              </a:endParaRPr>
            </a:p>
          </p:txBody>
        </p:sp>
      </p:grp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962569"/>
            <a:ext cx="1172424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520288" y="5394617"/>
            <a:ext cx="1513912" cy="432048"/>
            <a:chOff x="1673952" y="5373216"/>
            <a:chExt cx="1513912" cy="432048"/>
          </a:xfrm>
        </p:grpSpPr>
        <p:sp>
          <p:nvSpPr>
            <p:cNvPr id="12" name="Right Arrow 11"/>
            <p:cNvSpPr/>
            <p:nvPr/>
          </p:nvSpPr>
          <p:spPr>
            <a:xfrm>
              <a:off x="1673952" y="5373216"/>
              <a:ext cx="449776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07744" y="540457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RS" dirty="0">
                  <a:latin typeface="+mn-lt"/>
                </a:rPr>
                <a:t>Kičma</a:t>
              </a:r>
              <a:endParaRPr lang="en-GB" dirty="0">
                <a:latin typeface="+mn-lt"/>
              </a:endParaRPr>
            </a:p>
          </p:txBody>
        </p:sp>
      </p:grp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652" y="4962569"/>
            <a:ext cx="857892" cy="1169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7162544" y="5384789"/>
            <a:ext cx="1513912" cy="432048"/>
            <a:chOff x="1673952" y="5373216"/>
            <a:chExt cx="1513912" cy="432048"/>
          </a:xfrm>
        </p:grpSpPr>
        <p:sp>
          <p:nvSpPr>
            <p:cNvPr id="16" name="Right Arrow 15"/>
            <p:cNvSpPr/>
            <p:nvPr/>
          </p:nvSpPr>
          <p:spPr>
            <a:xfrm>
              <a:off x="1673952" y="5373216"/>
              <a:ext cx="449776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07744" y="5404574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r-Latn-RS" dirty="0">
                  <a:latin typeface="+mn-lt"/>
                </a:rPr>
                <a:t>Glava</a:t>
              </a:r>
              <a:endParaRPr lang="en-GB" dirty="0">
                <a:latin typeface="+mn-lt"/>
              </a:endParaRPr>
            </a:p>
          </p:txBody>
        </p:sp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055BD9C2-22F3-4469-8E84-C89E7B19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01097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932201"/>
            <a:ext cx="4824536" cy="213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Funkcija greške</a:t>
            </a:r>
            <a:r>
              <a:rPr lang="en-GB" dirty="0"/>
              <a:t> (</a:t>
            </a:r>
            <a:r>
              <a:rPr lang="sr-Latn-RS" i="1" dirty="0"/>
              <a:t>Error/</a:t>
            </a:r>
            <a:r>
              <a:rPr lang="en-GB" i="1" dirty="0"/>
              <a:t>Loss</a:t>
            </a:r>
            <a:r>
              <a:rPr lang="sr-Latn-RS" i="1" dirty="0"/>
              <a:t> </a:t>
            </a:r>
            <a:r>
              <a:rPr lang="en-GB" i="1" dirty="0"/>
              <a:t>Function</a:t>
            </a:r>
            <a:r>
              <a:rPr lang="en-GB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97101" y="1553033"/>
                <a:ext cx="8229600" cy="2929880"/>
              </a:xfrm>
            </p:spPr>
            <p:txBody>
              <a:bodyPr>
                <a:normAutofit/>
              </a:bodyPr>
              <a:lstStyle/>
              <a:p>
                <a:r>
                  <a:rPr lang="sr-Latn-RS" dirty="0"/>
                  <a:t>Propustimo</a:t>
                </a:r>
                <a:r>
                  <a:rPr lang="en-GB" dirty="0"/>
                  <a:t> tr</a:t>
                </a:r>
                <a:r>
                  <a:rPr lang="sr-Latn-RS" dirty="0"/>
                  <a:t>e</a:t>
                </a:r>
                <a:r>
                  <a:rPr lang="en-GB" dirty="0" err="1"/>
                  <a:t>ning</a:t>
                </a:r>
                <a:r>
                  <a:rPr lang="en-GB" dirty="0"/>
                  <a:t> </a:t>
                </a:r>
                <a:r>
                  <a:rPr lang="sr-Latn-RS" dirty="0"/>
                  <a:t>sliku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𝑥</m:t>
                    </m:r>
                    <m:r>
                      <a:rPr lang="en-GB" i="1" baseline="-25000" dirty="0">
                        <a:latin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r-Latn-RS" dirty="0"/>
                  <a:t>kroz mrežu: prolaz unapred</a:t>
                </a:r>
                <a:endParaRPr lang="en-GB" i="1" dirty="0"/>
              </a:p>
              <a:p>
                <a:r>
                  <a:rPr lang="sr-Latn-RS" dirty="0"/>
                  <a:t>Uporedimo rezultat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𝑦</m:t>
                    </m:r>
                    <m:r>
                      <a:rPr lang="en-GB" i="1" baseline="-25000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en-GB" dirty="0"/>
                  <a:t> </a:t>
                </a:r>
                <a:r>
                  <a:rPr lang="sr-Latn-RS" dirty="0"/>
                  <a:t>sa željenim izlazom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𝑡</m:t>
                    </m:r>
                    <m:r>
                      <a:rPr lang="en-GB" i="1" baseline="-25000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</m:oMath>
                </a14:m>
                <a:r>
                  <a:rPr lang="en-GB" dirty="0"/>
                  <a:t> </a:t>
                </a:r>
              </a:p>
              <a:p>
                <a:r>
                  <a:rPr lang="sr-Latn-RS" dirty="0"/>
                  <a:t>Dozvoljava nam da definišemo funkciju greške (objektivnu funkciju)</a:t>
                </a:r>
              </a:p>
              <a:p>
                <a:endParaRPr lang="sr-Latn-RS" sz="1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pt-BR" sz="24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 smtClean="0">
                              <a:latin typeface="Cambria Math"/>
                            </a:rPr>
                            <m:t>𝑘</m:t>
                          </m:r>
                          <m:r>
                            <a:rPr lang="pt-BR" sz="2400" i="1" smtClean="0">
                              <a:latin typeface="Cambria Math"/>
                            </a:rPr>
                            <m:t>=0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GB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GB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/>
                                        </a:rPr>
                                        <m:t>𝑘</m:t>
                                      </m:r>
                                      <m:r>
                                        <a:rPr lang="en-GB" sz="24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GB" sz="24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97101" y="1553033"/>
                <a:ext cx="8229600" cy="2929880"/>
              </a:xfrm>
              <a:blipFill>
                <a:blip r:embed="rId3"/>
                <a:stretch>
                  <a:fillRect l="-741" t="-2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5868144" y="4319098"/>
            <a:ext cx="1020936" cy="1333976"/>
            <a:chOff x="6516216" y="4211796"/>
            <a:chExt cx="1020936" cy="133397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6516216" y="4437112"/>
              <a:ext cx="300856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6516216" y="4932000"/>
              <a:ext cx="300856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516216" y="5373216"/>
              <a:ext cx="300856" cy="0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6817072" y="4211796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a:rPr lang="sr-Latn-RS" i="1" baseline="-25000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𝑔𝑙𝑎𝑣𝑎</m:t>
                        </m:r>
                      </m:oMath>
                    </m:oMathPara>
                  </a14:m>
                  <a:endParaRPr lang="en-GB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072" y="4211796"/>
                  <a:ext cx="72008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17072" y="4675225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a:rPr lang="sr-Latn-RS" b="0" i="1" baseline="-25000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𝑘𝑖</m:t>
                        </m:r>
                        <m:r>
                          <a:rPr lang="sr-Latn-RS" b="0" i="1" baseline="-25000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č</m:t>
                        </m:r>
                        <m:r>
                          <a:rPr lang="sr-Latn-RS" b="0" i="1" baseline="-25000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𝑚𝑎</m:t>
                        </m:r>
                      </m:oMath>
                    </m:oMathPara>
                  </a14:m>
                  <a:endParaRPr lang="en-GB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072" y="4675225"/>
                  <a:ext cx="720080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817072" y="5176440"/>
                  <a:ext cx="7200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𝑝</m:t>
                        </m:r>
                        <m:r>
                          <a:rPr lang="sr-Latn-RS" b="0" i="1" baseline="-25000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š</m:t>
                        </m:r>
                        <m:r>
                          <a:rPr lang="sr-Latn-RS" b="0" i="1" baseline="-25000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𝑎𝑘𝑎</m:t>
                        </m:r>
                      </m:oMath>
                    </m:oMathPara>
                  </a14:m>
                  <a:endParaRPr lang="en-GB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072" y="5176440"/>
                  <a:ext cx="720080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107504" y="4285323"/>
            <a:ext cx="1134400" cy="1576973"/>
            <a:chOff x="107504" y="4285323"/>
            <a:chExt cx="1134400" cy="157697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7504" y="4671671"/>
              <a:ext cx="11344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449956" y="4285323"/>
              <a:ext cx="449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i="1" dirty="0">
                  <a:latin typeface="Times New Roman" pitchFamily="18" charset="0"/>
                  <a:cs typeface="Times New Roman" pitchFamily="18" charset="0"/>
                </a:rPr>
                <a:t>x</a:t>
              </a:r>
              <a:r>
                <a:rPr lang="en-GB" i="1" baseline="-25000" dirty="0"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804248" y="3861048"/>
            <a:ext cx="694996" cy="1979510"/>
            <a:chOff x="8028384" y="3789040"/>
            <a:chExt cx="694996" cy="1979510"/>
          </a:xfrm>
        </p:grpSpPr>
        <p:sp>
          <p:nvSpPr>
            <p:cNvPr id="37" name="TextBox 36"/>
            <p:cNvSpPr txBox="1"/>
            <p:nvPr/>
          </p:nvSpPr>
          <p:spPr>
            <a:xfrm>
              <a:off x="8028384" y="431909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Times New Roman" pitchFamily="18" charset="0"/>
                  <a:cs typeface="Times New Roman" pitchFamily="18" charset="0"/>
                </a:rPr>
                <a:t>0.33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028384" y="4782527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Times New Roman" pitchFamily="18" charset="0"/>
                  <a:cs typeface="Times New Roman" pitchFamily="18" charset="0"/>
                </a:rPr>
                <a:t>0.33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28384" y="5283742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Times New Roman" pitchFamily="18" charset="0"/>
                  <a:cs typeface="Times New Roman" pitchFamily="18" charset="0"/>
                </a:rPr>
                <a:t>0.33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8127671" y="3789040"/>
                  <a:ext cx="595709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671" y="3789040"/>
                  <a:ext cx="595709" cy="381515"/>
                </a:xfrm>
                <a:prstGeom prst="rect">
                  <a:avLst/>
                </a:prstGeom>
                <a:blipFill>
                  <a:blip r:embed="rId8"/>
                  <a:stretch>
                    <a:fillRect b="-476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 40"/>
            <p:cNvSpPr/>
            <p:nvPr/>
          </p:nvSpPr>
          <p:spPr>
            <a:xfrm>
              <a:off x="8028384" y="4230074"/>
              <a:ext cx="595709" cy="153847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792715" y="3861048"/>
            <a:ext cx="595709" cy="1979510"/>
            <a:chOff x="8028384" y="3789040"/>
            <a:chExt cx="595709" cy="1979510"/>
          </a:xfrm>
        </p:grpSpPr>
        <p:sp>
          <p:nvSpPr>
            <p:cNvPr id="45" name="TextBox 44"/>
            <p:cNvSpPr txBox="1"/>
            <p:nvPr/>
          </p:nvSpPr>
          <p:spPr>
            <a:xfrm>
              <a:off x="8028384" y="4319098"/>
              <a:ext cx="595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28384" y="4782527"/>
              <a:ext cx="595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028384" y="5283742"/>
              <a:ext cx="595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Times New Roman" pitchFamily="18" charset="0"/>
                  <a:cs typeface="Times New Roman" pitchFamily="18" charset="0"/>
                </a:rPr>
                <a:t>1</a:t>
              </a:r>
              <a:endParaRPr lang="en-GB" baseline="-25000" dirty="0">
                <a:latin typeface="Times New Roman" pitchFamily="18" charset="0"/>
                <a:cs typeface="Times New Roman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8127672" y="3789040"/>
                  <a:ext cx="449496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𝑘</m:t>
                            </m:r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i="1" baseline="-25000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7672" y="3789040"/>
                  <a:ext cx="449496" cy="3815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8028384" y="4230074"/>
              <a:ext cx="595709" cy="1538476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2D1BA607-8C3E-4899-A7A3-D99FD66C4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82212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640" y="3235721"/>
            <a:ext cx="3981450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Obuka mreže</a:t>
            </a:r>
            <a:r>
              <a:rPr lang="en-GB" dirty="0"/>
              <a:t>: </a:t>
            </a:r>
            <a:r>
              <a:rPr lang="sr-Latn-RS" dirty="0"/>
              <a:t>minimizacija greške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sr-Latn-RS" dirty="0"/>
                  <a:t>Funkcija greške je kvadratna</a:t>
                </a:r>
                <a:endParaRPr lang="en-GB" dirty="0"/>
              </a:p>
              <a:p>
                <a:r>
                  <a:rPr lang="sr-Latn-RS" dirty="0"/>
                  <a:t>Tako da </a:t>
                </a:r>
                <a:r>
                  <a:rPr lang="en-GB" dirty="0"/>
                  <a:t>global</a:t>
                </a:r>
                <a:r>
                  <a:rPr lang="sr-Latn-RS" dirty="0"/>
                  <a:t>ni</a:t>
                </a:r>
                <a:r>
                  <a:rPr lang="en-GB" dirty="0"/>
                  <a:t> minimum </a:t>
                </a:r>
                <a:r>
                  <a:rPr lang="sr-Latn-RS" dirty="0"/>
                  <a:t>treba da bude na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/>
                          </a:rPr>
                          <m:t>𝜕</m:t>
                        </m:r>
                        <m:r>
                          <a:rPr lang="en-GB" b="0" i="1" smtClean="0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GB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GB" i="1" smtClean="0">
                        <a:latin typeface="Cambria Math"/>
                      </a:rPr>
                      <m:t>=</m:t>
                    </m:r>
                    <m:r>
                      <a:rPr lang="en-GB" b="0" i="1" smtClean="0">
                        <a:latin typeface="Cambria Math"/>
                      </a:rPr>
                      <m:t>0</m:t>
                    </m:r>
                  </m:oMath>
                </a14:m>
                <a:endParaRPr lang="en-GB" dirty="0"/>
              </a:p>
              <a:p>
                <a:r>
                  <a:rPr lang="sr-Latn-RS" dirty="0"/>
                  <a:t>Smer suprotan od gradijenta 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/>
                        <a:sym typeface="Symbol"/>
                      </a:rPr>
                      <m:t>−</m:t>
                    </m:r>
                    <m:r>
                      <a:rPr lang="en-GB" i="1" smtClean="0">
                        <a:latin typeface="Cambria Math"/>
                        <a:sym typeface="Symbol"/>
                      </a:rPr>
                      <m:t></m:t>
                    </m:r>
                    <m:r>
                      <a:rPr lang="en-GB" b="0" i="1" smtClean="0">
                        <a:latin typeface="Cambria Math"/>
                        <a:sym typeface="Symbol"/>
                      </a:rPr>
                      <m:t>𝐸</m:t>
                    </m:r>
                  </m:oMath>
                </a14:m>
                <a:r>
                  <a:rPr lang="en-GB" dirty="0"/>
                  <a:t> po</a:t>
                </a:r>
                <a:r>
                  <a:rPr lang="sr-Latn-RS" dirty="0"/>
                  <a:t>kazuje na </a:t>
                </a:r>
                <a:r>
                  <a:rPr lang="en-GB" dirty="0"/>
                  <a:t>minimum</a:t>
                </a:r>
              </a:p>
              <a:p>
                <a:r>
                  <a:rPr lang="sr-Latn-RS" dirty="0"/>
                  <a:t>Važi za sve neurone</a:t>
                </a:r>
                <a:endParaRPr lang="en-GB" dirty="0"/>
              </a:p>
              <a:p>
                <a:r>
                  <a:rPr lang="sr-Latn-RS" dirty="0"/>
                  <a:t>Treba da nađemo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/>
                          </a:rPr>
                          <m:t>𝜕</m:t>
                        </m:r>
                        <m:r>
                          <a:rPr lang="en-GB" i="1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GB" i="1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GB" i="1">
                                <a:latin typeface="Cambria Math"/>
                              </a:rPr>
                              <m:t>𝑖</m:t>
                            </m:r>
                            <m:r>
                              <a:rPr lang="en-GB" i="1">
                                <a:latin typeface="Cambria Math"/>
                              </a:rPr>
                              <m:t>,</m:t>
                            </m:r>
                            <m:r>
                              <a:rPr lang="en-GB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</a:t>
                </a:r>
                <a:r>
                  <a:rPr lang="sr-Latn-RS" dirty="0"/>
                  <a:t>za svako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𝑖</m:t>
                    </m:r>
                    <m:r>
                      <a:rPr lang="en-GB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,</m:t>
                    </m:r>
                    <m:r>
                      <a:rPr lang="en-GB" i="1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𝑗</m:t>
                    </m:r>
                  </m:oMath>
                </a14:m>
                <a:endParaRPr lang="en-GB" i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311D249-A87C-427B-96EB-7F26AD1BA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802463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03" y="5373216"/>
            <a:ext cx="4939104" cy="970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Obuke mreže</a:t>
            </a:r>
            <a:r>
              <a:rPr lang="en-GB" dirty="0"/>
              <a:t>: </a:t>
            </a:r>
            <a:r>
              <a:rPr lang="sr-Latn-RS" dirty="0"/>
              <a:t>propuštanje unazad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28650" y="1825625"/>
                <a:ext cx="7886700" cy="3777907"/>
              </a:xfrm>
            </p:spPr>
            <p:txBody>
              <a:bodyPr>
                <a:normAutofit/>
              </a:bodyPr>
              <a:lstStyle/>
              <a:p>
                <a:r>
                  <a:rPr lang="sr-Latn-RS" dirty="0"/>
                  <a:t>Propuštanje unazad – </a:t>
                </a:r>
                <a:r>
                  <a:rPr lang="sr-Latn-RS" i="1" dirty="0"/>
                  <a:t>Back </a:t>
                </a:r>
                <a:r>
                  <a:rPr lang="en-GB" i="1" dirty="0"/>
                  <a:t>Propagation</a:t>
                </a:r>
                <a:endParaRPr lang="sr-Latn-RS" i="1" dirty="0"/>
              </a:p>
              <a:p>
                <a:r>
                  <a:rPr lang="sr-Latn-RS" dirty="0"/>
                  <a:t>Četiri koraka: </a:t>
                </a:r>
                <a:endParaRPr lang="en-GB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dirty="0"/>
                  <a:t>Prolaz unapred</a:t>
                </a:r>
                <a:r>
                  <a:rPr lang="en-GB" dirty="0"/>
                  <a:t>: prop</a:t>
                </a:r>
                <a:r>
                  <a:rPr lang="sr-Latn-RS" dirty="0"/>
                  <a:t>ustimo </a:t>
                </a:r>
                <a:r>
                  <a:rPr lang="en-GB" dirty="0"/>
                  <a:t>tr</a:t>
                </a:r>
                <a:r>
                  <a:rPr lang="sr-Latn-RS" dirty="0"/>
                  <a:t>e</a:t>
                </a:r>
                <a:r>
                  <a:rPr lang="en-GB" dirty="0" err="1"/>
                  <a:t>ning</a:t>
                </a:r>
                <a:r>
                  <a:rPr lang="en-GB" dirty="0"/>
                  <a:t> </a:t>
                </a:r>
                <a:r>
                  <a:rPr lang="sr-Latn-RS" dirty="0"/>
                  <a:t>sliku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𝒙</m:t>
                    </m:r>
                    <m:r>
                      <a:rPr lang="en-GB" b="1" i="1" baseline="-25000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𝒊</m:t>
                    </m:r>
                  </m:oMath>
                </a14:m>
                <a:r>
                  <a:rPr lang="en-GB" dirty="0"/>
                  <a:t> </a:t>
                </a:r>
                <a:r>
                  <a:rPr lang="sr-Latn-RS" dirty="0"/>
                  <a:t>kroz mrežu da dobijemo odziv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𝒚</m:t>
                    </m:r>
                    <m:r>
                      <a:rPr lang="en-GB" b="1" i="1" baseline="-25000" dirty="0" err="1">
                        <a:latin typeface="Cambria Math" panose="02040503050406030204" pitchFamily="18" charset="0"/>
                        <a:cs typeface="Times New Roman" pitchFamily="18" charset="0"/>
                      </a:rPr>
                      <m:t>𝒊</m:t>
                    </m:r>
                  </m:oMath>
                </a14:m>
                <a:endParaRPr lang="en-GB" b="1" dirty="0"/>
              </a:p>
              <a:p>
                <a:pPr lvl="1"/>
                <a:r>
                  <a:rPr lang="sr-Latn-RS" dirty="0"/>
                  <a:t>Možemo da propustimo više ulaza odjednom </a:t>
                </a:r>
                <a:r>
                  <a:rPr lang="en-GB" dirty="0"/>
                  <a:t>– batch processing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dirty="0"/>
                  <a:t>Funkcija greške</a:t>
                </a:r>
                <a:r>
                  <a:rPr lang="en-GB" dirty="0"/>
                  <a:t>: </a:t>
                </a:r>
                <a:r>
                  <a:rPr lang="sr-Latn-RS" dirty="0"/>
                  <a:t>izmerimo razliku sa željenim izlazom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𝒕</m:t>
                    </m:r>
                    <m:r>
                      <a:rPr lang="en-GB" b="1" i="1" baseline="-25000" dirty="0" err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𝒊</m:t>
                    </m:r>
                  </m:oMath>
                </a14:m>
                <a:r>
                  <a:rPr lang="sr-Latn-RS" dirty="0"/>
                  <a:t>:</a:t>
                </a:r>
                <a:r>
                  <a:rPr lang="sr-Latn-R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300" i="1">
                            <a:latin typeface="Cambria Math"/>
                          </a:rPr>
                          <m:t>𝐸</m:t>
                        </m:r>
                        <m:r>
                          <a:rPr lang="en-GB" sz="2300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pt-BR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3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3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3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3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GB" sz="23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GB" b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dirty="0"/>
                  <a:t>Prolaz unazad</a:t>
                </a:r>
                <a:r>
                  <a:rPr lang="en-GB" dirty="0"/>
                  <a:t>: </a:t>
                </a:r>
                <a:r>
                  <a:rPr lang="sr-Latn-RS" dirty="0"/>
                  <a:t>prođemo unazad kroz mrežu da nađemo diferencijal greške za svaki parametar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smtClean="0">
                            <a:latin typeface="Cambria Math"/>
                          </a:rPr>
                          <m:t>𝜕</m:t>
                        </m:r>
                        <m:r>
                          <a:rPr lang="en-GB" b="0" i="1" smtClean="0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GB" i="1" smtClean="0">
                            <a:latin typeface="Cambria Math"/>
                          </a:rPr>
                          <m:t>𝜕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.</m:t>
                            </m:r>
                            <m:r>
                              <a:rPr lang="en-GB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GB" b="0" i="1" smtClean="0">
                        <a:latin typeface="Cambria Math"/>
                      </a:rPr>
                      <m:t>=</m:t>
                    </m:r>
                    <m:r>
                      <a:rPr lang="en-GB" i="1">
                        <a:latin typeface="Cambria Math"/>
                        <a:sym typeface="Symbol"/>
                      </a:rPr>
                      <m:t></m:t>
                    </m:r>
                    <m:r>
                      <a:rPr lang="en-GB" i="1">
                        <a:latin typeface="Cambria Math"/>
                        <a:sym typeface="Symbol"/>
                      </a:rPr>
                      <m:t>𝐸</m:t>
                    </m:r>
                    <m:r>
                      <a:rPr lang="en-GB" b="0" i="1" smtClean="0">
                        <a:latin typeface="Cambria Math"/>
                        <a:sym typeface="Symbol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/>
                            <a:sym typeface="Symbol"/>
                          </a:rPr>
                          <m:t>𝑤</m:t>
                        </m:r>
                      </m:e>
                      <m:sub>
                        <m:r>
                          <a:rPr lang="en-GB" b="0" i="1" smtClean="0">
                            <a:latin typeface="Cambria Math"/>
                            <a:sym typeface="Symbol"/>
                          </a:rPr>
                          <m:t>𝑖</m:t>
                        </m:r>
                        <m:r>
                          <a:rPr lang="en-GB" b="0" i="1" smtClean="0">
                            <a:latin typeface="Cambria Math"/>
                            <a:sym typeface="Symbol"/>
                          </a:rPr>
                          <m:t>,</m:t>
                        </m:r>
                        <m:r>
                          <a:rPr lang="en-GB" b="0" i="1" smtClean="0">
                            <a:latin typeface="Cambria Math"/>
                            <a:sym typeface="Symbol"/>
                          </a:rPr>
                          <m:t>𝑗</m:t>
                        </m:r>
                      </m:sub>
                    </m:sSub>
                    <m:r>
                      <a:rPr lang="en-GB" b="0" i="1" smtClean="0">
                        <a:latin typeface="Cambria Math"/>
                        <a:sym typeface="Symbol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sr-Latn-RS" dirty="0"/>
                  <a:t>Ažuriranje</a:t>
                </a:r>
                <a:r>
                  <a:rPr lang="en-GB" dirty="0"/>
                  <a:t>: </a:t>
                </a:r>
                <a:r>
                  <a:rPr lang="sr-Latn-RS" dirty="0"/>
                  <a:t>ažuriramo parametre mreže sa:</a:t>
                </a: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28650" y="1825625"/>
                <a:ext cx="7886700" cy="3777907"/>
              </a:xfrm>
              <a:blipFill>
                <a:blip r:embed="rId3"/>
                <a:stretch>
                  <a:fillRect l="-927" t="-1774" b="-1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5118695" y="6052081"/>
            <a:ext cx="3125713" cy="593606"/>
            <a:chOff x="4932040" y="5702379"/>
            <a:chExt cx="3125713" cy="593606"/>
          </a:xfrm>
        </p:grpSpPr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H="1" flipV="1">
              <a:off x="4932040" y="5702379"/>
              <a:ext cx="648072" cy="39091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537473" y="5926653"/>
              <a:ext cx="2520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Learning rate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4DBC69C-FC50-45A6-B589-BACBBA0E8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783659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Propuštanje unazad – Back 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23528" y="2474972"/>
                <a:ext cx="2865169" cy="131406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sr-Latn-RS" dirty="0"/>
                  <a:t>Tražimo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en-GB" sz="2800" i="1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en-GB" sz="2800" i="1">
                              <a:latin typeface="Cambria Math"/>
                            </a:rPr>
                            <m:t>𝑓</m:t>
                          </m:r>
                        </m:den>
                      </m:f>
                      <m:r>
                        <a:rPr lang="en-GB" sz="2800" i="1">
                          <a:latin typeface="Cambria Math"/>
                        </a:rPr>
                        <m:t>,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en-GB" sz="2800" i="1">
                              <a:latin typeface="Cambria Math"/>
                            </a:rPr>
                            <m:t>𝑦</m:t>
                          </m:r>
                        </m:num>
                        <m:den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en-GB" sz="2800" i="1">
                              <a:latin typeface="Cambria Math"/>
                            </a:rPr>
                            <m:t>𝑓</m:t>
                          </m:r>
                        </m:den>
                      </m:f>
                      <m:r>
                        <a:rPr lang="en-GB" sz="2800" i="1">
                          <a:latin typeface="Cambria Math"/>
                        </a:rPr>
                        <m:t>,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en-GB" sz="2800" i="1">
                              <a:latin typeface="Cambria Math"/>
                            </a:rPr>
                            <m:t>𝑧</m:t>
                          </m:r>
                        </m:num>
                        <m:den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en-GB" sz="2800" i="1">
                              <a:latin typeface="Cambria Math"/>
                            </a:rPr>
                            <m:t>𝑓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23528" y="2474972"/>
                <a:ext cx="2865169" cy="1314068"/>
              </a:xfrm>
              <a:blipFill>
                <a:blip r:embed="rId2"/>
                <a:stretch>
                  <a:fillRect l="-2553" t="-5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97" y="1556792"/>
            <a:ext cx="5770637" cy="2730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013" y="1617931"/>
                <a:ext cx="286976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/>
                        </a:rPr>
                        <m:t>𝑓</m:t>
                      </m:r>
                      <m:r>
                        <a:rPr lang="en-GB" sz="360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GB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GB" sz="3600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GB" sz="3600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GB" sz="36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3" y="1617931"/>
                <a:ext cx="2869760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51431" y="1897668"/>
                <a:ext cx="48891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/>
                        </a:rPr>
                        <m:t>𝑞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1431" y="1897668"/>
                <a:ext cx="488916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51520" y="3987140"/>
            <a:ext cx="4032448" cy="1818124"/>
            <a:chOff x="251520" y="3987140"/>
            <a:chExt cx="4032448" cy="1818124"/>
          </a:xfrm>
        </p:grpSpPr>
        <p:pic>
          <p:nvPicPr>
            <p:cNvPr id="4608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9" y="4509120"/>
              <a:ext cx="3931972" cy="5760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Content Placeholder 3"/>
            <p:cNvSpPr txBox="1">
              <a:spLocks/>
            </p:cNvSpPr>
            <p:nvPr/>
          </p:nvSpPr>
          <p:spPr>
            <a:xfrm>
              <a:off x="323528" y="3987140"/>
              <a:ext cx="2865169" cy="954028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274320" indent="-274320" algn="l" rtl="0" eaLnBrk="1" latinLnBrk="0" hangingPunct="1">
                <a:spcBef>
                  <a:spcPts val="600"/>
                </a:spcBef>
                <a:buClr>
                  <a:schemeClr val="accent1"/>
                </a:buClr>
                <a:buSzPct val="76000"/>
                <a:buFont typeface="Wingdings 3"/>
                <a:buChar char=""/>
                <a:defRPr kumimoji="0"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8640" indent="-274320" algn="l" rtl="0" eaLnBrk="1" latinLnBrk="0" hangingPunct="1">
                <a:spcBef>
                  <a:spcPts val="500"/>
                </a:spcBef>
                <a:buClr>
                  <a:schemeClr val="accent2"/>
                </a:buClr>
                <a:buSzPct val="76000"/>
                <a:buFont typeface="Wingdings 3"/>
                <a:buChar char=""/>
                <a:defRPr kumimoji="0" sz="23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22960" indent="-228600" algn="l" rtl="0" eaLnBrk="1" latinLnBrk="0" hangingPunct="1">
                <a:spcBef>
                  <a:spcPts val="500"/>
                </a:spcBef>
                <a:buClr>
                  <a:schemeClr val="bg1">
                    <a:shade val="50000"/>
                  </a:schemeClr>
                </a:buClr>
                <a:buSzPct val="76000"/>
                <a:buFont typeface="Wingdings 3"/>
                <a:buChar char="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97280" indent="-228600" algn="l" rtl="0" eaLnBrk="1" latinLnBrk="0" hangingPunct="1">
                <a:spcBef>
                  <a:spcPts val="400"/>
                </a:spcBef>
                <a:buClr>
                  <a:schemeClr val="accent2">
                    <a:shade val="75000"/>
                  </a:schemeClr>
                </a:buClr>
                <a:buSzPct val="70000"/>
                <a:buFont typeface="Wingdings"/>
                <a:buChar char="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-228600" algn="l" rtl="0" eaLnBrk="1" latinLnBrk="0" hangingPunct="1">
                <a:spcBef>
                  <a:spcPts val="300"/>
                </a:spcBef>
                <a:buClr>
                  <a:schemeClr val="accent2"/>
                </a:buClr>
                <a:buSzPct val="70000"/>
                <a:buFont typeface="Wingdings"/>
                <a:buChar char=""/>
                <a:defRPr kumimoji="0"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 3"/>
                <a:buNone/>
              </a:pPr>
              <a:r>
                <a:rPr lang="sr-Latn-RS" dirty="0"/>
                <a:t>Znamo</a:t>
              </a:r>
              <a:r>
                <a:rPr lang="en-GB" dirty="0"/>
                <a:t>:</a:t>
              </a:r>
            </a:p>
          </p:txBody>
        </p:sp>
        <p:pic>
          <p:nvPicPr>
            <p:cNvPr id="46084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5133189"/>
              <a:ext cx="4032448" cy="672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3923928" y="3820978"/>
            <a:ext cx="2520281" cy="1439472"/>
            <a:chOff x="3923928" y="3820978"/>
            <a:chExt cx="2520281" cy="14394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879555" y="4273320"/>
                  <a:ext cx="564654" cy="98713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i="1">
                                <a:latin typeface="Cambria Math"/>
                              </a:rPr>
                              <m:t>𝜕</m:t>
                            </m:r>
                            <m:r>
                              <a:rPr lang="en-GB" sz="2800" i="1">
                                <a:latin typeface="Cambria Math"/>
                              </a:rPr>
                              <m:t>𝑧</m:t>
                            </m:r>
                          </m:num>
                          <m:den>
                            <m:r>
                              <a:rPr lang="en-GB" sz="2800" i="1">
                                <a:latin typeface="Cambria Math"/>
                              </a:rPr>
                              <m:t>𝜕</m:t>
                            </m:r>
                            <m:r>
                              <a:rPr lang="en-GB" sz="2800" i="1">
                                <a:latin typeface="Cambria Math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555" y="4273320"/>
                  <a:ext cx="564654" cy="98713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/>
            <p:cNvCxnSpPr/>
            <p:nvPr/>
          </p:nvCxnSpPr>
          <p:spPr>
            <a:xfrm flipH="1" flipV="1">
              <a:off x="4283968" y="3987140"/>
              <a:ext cx="1595588" cy="28618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923928" y="3820978"/>
              <a:ext cx="648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33363" y="2452826"/>
            <a:ext cx="1661401" cy="2807624"/>
            <a:chOff x="4782808" y="2452826"/>
            <a:chExt cx="1661401" cy="2807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5879555" y="4273320"/>
                  <a:ext cx="564654" cy="98713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i="1">
                                <a:latin typeface="Cambria Math"/>
                              </a:rPr>
                              <m:t>𝜕</m:t>
                            </m:r>
                            <m:r>
                              <a:rPr lang="en-GB" sz="2800" b="0" i="1" smtClean="0">
                                <a:latin typeface="Cambria Math"/>
                              </a:rPr>
                              <m:t>𝑞</m:t>
                            </m:r>
                          </m:num>
                          <m:den>
                            <m:r>
                              <a:rPr lang="en-GB" sz="2800" i="1">
                                <a:latin typeface="Cambria Math"/>
                              </a:rPr>
                              <m:t>𝜕</m:t>
                            </m:r>
                            <m:r>
                              <a:rPr lang="en-GB" sz="2800" i="1">
                                <a:latin typeface="Cambria Math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555" y="4273320"/>
                  <a:ext cx="564654" cy="98713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/>
            <p:cNvCxnSpPr/>
            <p:nvPr/>
          </p:nvCxnSpPr>
          <p:spPr>
            <a:xfrm flipH="1" flipV="1">
              <a:off x="5170528" y="2852936"/>
              <a:ext cx="709028" cy="144430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782808" y="2452826"/>
              <a:ext cx="445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-4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563888" y="2921979"/>
            <a:ext cx="1517874" cy="2352317"/>
            <a:chOff x="2012560" y="2921979"/>
            <a:chExt cx="1517874" cy="23523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965780" y="4287166"/>
                  <a:ext cx="564654" cy="98713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i="1">
                                <a:latin typeface="Cambria Math"/>
                              </a:rPr>
                              <m:t>𝜕</m:t>
                            </m:r>
                            <m:r>
                              <a:rPr lang="en-GB" sz="2800" b="0" i="1" smtClean="0">
                                <a:latin typeface="Cambria Math"/>
                              </a:rPr>
                              <m:t>𝑦</m:t>
                            </m:r>
                          </m:num>
                          <m:den>
                            <m:r>
                              <a:rPr lang="en-GB" sz="2800" i="1">
                                <a:latin typeface="Cambria Math"/>
                              </a:rPr>
                              <m:t>𝜕</m:t>
                            </m:r>
                            <m:r>
                              <a:rPr lang="en-GB" sz="2800" i="1">
                                <a:latin typeface="Cambria Math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5780" y="4287166"/>
                  <a:ext cx="564654" cy="98713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/>
            <p:cNvCxnSpPr/>
            <p:nvPr/>
          </p:nvCxnSpPr>
          <p:spPr>
            <a:xfrm flipH="1" flipV="1">
              <a:off x="2372600" y="3212976"/>
              <a:ext cx="593181" cy="108426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012560" y="2921979"/>
              <a:ext cx="445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-4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3"/>
              <p:cNvSpPr txBox="1">
                <a:spLocks/>
              </p:cNvSpPr>
              <p:nvPr/>
            </p:nvSpPr>
            <p:spPr>
              <a:xfrm>
                <a:off x="5579852" y="4797152"/>
                <a:ext cx="2865169" cy="1314068"/>
              </a:xfrm>
              <a:prstGeom prst="rect">
                <a:avLst/>
              </a:prstGeom>
              <a:ln w="28575">
                <a:solidFill>
                  <a:srgbClr val="00B050"/>
                </a:solidFill>
              </a:ln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/>
                  <a:buNone/>
                </a:pPr>
                <a:r>
                  <a:rPr lang="en-GB" dirty="0"/>
                  <a:t>Chain Rule:</a:t>
                </a:r>
              </a:p>
              <a:p>
                <a:pPr marL="0" indent="0">
                  <a:buFont typeface="Wingdings 3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  <m:r>
                        <a:rPr lang="sr-Latn-R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𝑞</m:t>
                          </m:r>
                        </m:num>
                        <m:den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3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52" y="4797152"/>
                <a:ext cx="2865169" cy="1314068"/>
              </a:xfrm>
              <a:prstGeom prst="rect">
                <a:avLst/>
              </a:prstGeom>
              <a:blipFill rotWithShape="1">
                <a:blip r:embed="rId11"/>
                <a:stretch>
                  <a:fillRect l="-2737" t="-2727"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3"/>
              <p:cNvSpPr txBox="1">
                <a:spLocks/>
              </p:cNvSpPr>
              <p:nvPr/>
            </p:nvSpPr>
            <p:spPr>
              <a:xfrm>
                <a:off x="5579851" y="4812192"/>
                <a:ext cx="2865169" cy="1314068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Wingdings 3"/>
                  <a:buChar char="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7432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6000"/>
                  <a:buFont typeface="Wingdings 3"/>
                  <a:buChar char=""/>
                  <a:defRPr kumimoji="0" sz="23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500"/>
                  </a:spcBef>
                  <a:buClr>
                    <a:schemeClr val="bg1">
                      <a:shade val="50000"/>
                    </a:schemeClr>
                  </a:buClr>
                  <a:buSzPct val="76000"/>
                  <a:buFont typeface="Wingdings 3"/>
                  <a:buChar char="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400"/>
                  </a:spcBef>
                  <a:buClr>
                    <a:schemeClr val="accent2">
                      <a:shade val="75000"/>
                    </a:schemeClr>
                  </a:buClr>
                  <a:buSzPct val="70000"/>
                  <a:buFont typeface="Wingdings"/>
                  <a:buChar char="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00"/>
                  </a:spcBef>
                  <a:buClr>
                    <a:schemeClr val="accent2"/>
                  </a:buClr>
                  <a:buSzPct val="70000"/>
                  <a:buFont typeface="Wingdings"/>
                  <a:buChar char=""/>
                  <a:defRPr kumimoji="0"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182880" algn="l" rtl="0" eaLnBrk="1" latinLnBrk="0" hangingPunct="1">
                  <a:spcBef>
                    <a:spcPts val="300"/>
                  </a:spcBef>
                  <a:buClr>
                    <a:srgbClr val="9FB8CD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6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800" indent="-182880" algn="l" rtl="0" eaLnBrk="1" latinLnBrk="0" hangingPunct="1">
                  <a:spcBef>
                    <a:spcPts val="300"/>
                  </a:spcBef>
                  <a:buClr>
                    <a:srgbClr val="727CA3">
                      <a:shade val="75000"/>
                    </a:srgb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011680" indent="-182880" algn="l" rtl="0" eaLnBrk="1" latinLnBrk="0" hangingPunct="1">
                  <a:spcBef>
                    <a:spcPts val="300"/>
                  </a:spcBef>
                  <a:buClr>
                    <a:prstClr val="white">
                      <a:shade val="50000"/>
                    </a:prstClr>
                  </a:buClr>
                  <a:buSzPct val="75000"/>
                  <a:buFont typeface="Wingdings 3"/>
                  <a:buChar char=""/>
                  <a:defRPr kumimoji="0" lang="en-US" sz="14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194560" indent="-182880" algn="l" rtl="0" eaLnBrk="1" latinLnBrk="0" hangingPunct="1">
                  <a:spcBef>
                    <a:spcPts val="300"/>
                  </a:spcBef>
                  <a:buClr>
                    <a:srgbClr val="9FB8CD"/>
                  </a:buClr>
                  <a:buSzPct val="75000"/>
                  <a:buFont typeface="Wingdings 3"/>
                  <a:buChar char=""/>
                  <a:defRPr kumimoji="0" lang="en-US" sz="1200" kern="120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 3"/>
                  <a:buNone/>
                </a:pPr>
                <a:r>
                  <a:rPr lang="en-GB" dirty="0"/>
                  <a:t>Chain Rule:</a:t>
                </a:r>
              </a:p>
              <a:p>
                <a:pPr marL="0" indent="0">
                  <a:buFont typeface="Wingdings 3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sr-Latn-R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𝑓</m:t>
                          </m:r>
                        </m:num>
                        <m:den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𝑞</m:t>
                          </m:r>
                        </m:den>
                      </m:f>
                      <m:f>
                        <m:f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𝑞</m:t>
                          </m:r>
                        </m:num>
                        <m:den>
                          <m:r>
                            <a:rPr lang="en-GB" sz="2800" i="1">
                              <a:latin typeface="Cambria Math"/>
                            </a:rPr>
                            <m:t>𝜕</m:t>
                          </m:r>
                          <m:r>
                            <a:rPr lang="sr-Latn-RS" sz="2800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851" y="4812192"/>
                <a:ext cx="2865169" cy="1314068"/>
              </a:xfrm>
              <a:prstGeom prst="rect">
                <a:avLst/>
              </a:prstGeom>
              <a:blipFill rotWithShape="1">
                <a:blip r:embed="rId12"/>
                <a:stretch>
                  <a:fillRect l="-2737" t="-2715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550347" y="1948770"/>
            <a:ext cx="2173781" cy="3328491"/>
            <a:chOff x="1356653" y="1945805"/>
            <a:chExt cx="2173781" cy="3328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2965780" y="4287166"/>
                  <a:ext cx="564654" cy="98713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i="1">
                                <a:latin typeface="Cambria Math"/>
                              </a:rPr>
                              <m:t>𝜕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GB" sz="2800" i="1">
                                <a:latin typeface="Cambria Math"/>
                              </a:rPr>
                              <m:t>𝜕</m:t>
                            </m:r>
                            <m:r>
                              <a:rPr lang="en-GB" sz="2800" i="1">
                                <a:latin typeface="Cambria Math"/>
                              </a:rPr>
                              <m:t>𝑓</m:t>
                            </m:r>
                          </m:den>
                        </m:f>
                      </m:oMath>
                    </m:oMathPara>
                  </a14:m>
                  <a:endParaRPr lang="en-GB" sz="28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5780" y="4287166"/>
                  <a:ext cx="564654" cy="98713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8100"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 flipH="1" flipV="1">
              <a:off x="1730234" y="2302142"/>
              <a:ext cx="1235548" cy="199510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356653" y="1945805"/>
              <a:ext cx="4455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0000"/>
                  </a:solidFill>
                </a:rPr>
                <a:t>-4</a:t>
              </a:r>
            </a:p>
          </p:txBody>
        </p:sp>
      </p:grpSp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9D408915-214B-49BF-94F3-6C16CA404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89547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 animBg="1"/>
      <p:bldP spid="33" grpId="1" animBg="1"/>
      <p:bldP spid="34" grpId="0" animBg="1"/>
      <p:bldP spid="3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Propuštanje unazad (</a:t>
            </a:r>
            <a:r>
              <a:rPr lang="sr-Latn-RS" i="1" dirty="0"/>
              <a:t>Back Propagation</a:t>
            </a:r>
            <a:r>
              <a:rPr lang="sr-Latn-RS" dirty="0"/>
              <a:t>)</a:t>
            </a:r>
            <a:endParaRPr lang="en-GB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136904" cy="4423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D6AA5E5-5E58-477C-A4D0-92475DE7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364654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Ispuštajući slojevi</a:t>
            </a:r>
            <a:r>
              <a:rPr lang="en-GB" dirty="0"/>
              <a:t> </a:t>
            </a:r>
            <a:r>
              <a:rPr lang="sr-Latn-RS" dirty="0"/>
              <a:t>(</a:t>
            </a:r>
            <a:r>
              <a:rPr lang="sr-Latn-RS" i="1" dirty="0"/>
              <a:t>Dropout </a:t>
            </a:r>
            <a:r>
              <a:rPr lang="en-GB" i="1" dirty="0"/>
              <a:t>Layers</a:t>
            </a:r>
            <a:r>
              <a:rPr lang="sr-Latn-RS" dirty="0"/>
              <a:t>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</a:t>
            </a:r>
            <a:r>
              <a:rPr lang="sr-Latn-RS" dirty="0"/>
              <a:t>Sloj koji se koristi samo tokom učenja/obuke</a:t>
            </a:r>
            <a:r>
              <a:rPr lang="en-GB" dirty="0"/>
              <a:t> </a:t>
            </a:r>
            <a:r>
              <a:rPr lang="sr-Latn-RS" dirty="0"/>
              <a:t>mreže</a:t>
            </a:r>
          </a:p>
          <a:p>
            <a:r>
              <a:rPr lang="en-GB" dirty="0"/>
              <a:t>“</a:t>
            </a:r>
            <a:r>
              <a:rPr lang="sr-Latn-RS" dirty="0"/>
              <a:t>Ispušta</a:t>
            </a:r>
            <a:r>
              <a:rPr lang="en-GB" dirty="0"/>
              <a:t>”, </a:t>
            </a:r>
            <a:r>
              <a:rPr lang="sr-Latn-RS" dirty="0"/>
              <a:t>slučajni skup aktivacija tako što ih postavlja na 0</a:t>
            </a:r>
          </a:p>
          <a:p>
            <a:r>
              <a:rPr lang="sr-Latn-RS" dirty="0"/>
              <a:t>Sprečava pre-treniranje (</a:t>
            </a:r>
            <a:r>
              <a:rPr lang="en-GB" i="1" dirty="0"/>
              <a:t>over-fitting</a:t>
            </a:r>
            <a:r>
              <a:rPr lang="sr-Latn-RS" dirty="0"/>
              <a:t>)</a:t>
            </a:r>
            <a:r>
              <a:rPr lang="en-GB" dirty="0"/>
              <a:t>: </a:t>
            </a:r>
            <a:r>
              <a:rPr lang="sr-Latn-RS" dirty="0"/>
              <a:t>kad je mreža toliko naviknuta na trening skup da ne može da izađe na kraj sa novim primercima</a:t>
            </a:r>
            <a:endParaRPr lang="en-GB" dirty="0"/>
          </a:p>
          <a:p>
            <a:r>
              <a:rPr lang="sr-Latn-RS" dirty="0"/>
              <a:t>Tera mrežu da bude </a:t>
            </a:r>
            <a:r>
              <a:rPr lang="en-GB" dirty="0"/>
              <a:t>redundant</a:t>
            </a:r>
            <a:r>
              <a:rPr lang="sr-Latn-RS" dirty="0"/>
              <a:t>na</a:t>
            </a:r>
            <a:endParaRPr lang="en-GB" dirty="0"/>
          </a:p>
          <a:p>
            <a:pPr lvl="1"/>
            <a:r>
              <a:rPr lang="sr-Latn-RS" dirty="0"/>
              <a:t>Mreža </a:t>
            </a:r>
            <a:r>
              <a:rPr lang="en-GB" dirty="0"/>
              <a:t>b</a:t>
            </a:r>
            <a:r>
              <a:rPr lang="sr-Latn-RS" dirty="0"/>
              <a:t>i trebalo ispravno da prepoznaje čak iako neke aktivacije ne postoje </a:t>
            </a:r>
            <a:r>
              <a:rPr lang="en-GB" dirty="0"/>
              <a:t>– </a:t>
            </a:r>
            <a:r>
              <a:rPr lang="sr-Latn-RS" dirty="0"/>
              <a:t>više putanja kroz mrežu</a:t>
            </a:r>
            <a:endParaRPr lang="en-GB" dirty="0"/>
          </a:p>
        </p:txBody>
      </p:sp>
      <p:graphicFrame>
        <p:nvGraphicFramePr>
          <p:cNvPr id="38" name="內容版面配置區 3"/>
          <p:cNvGraphicFramePr>
            <a:graphicFrameLocks/>
          </p:cNvGraphicFramePr>
          <p:nvPr/>
        </p:nvGraphicFramePr>
        <p:xfrm>
          <a:off x="5796138" y="4077072"/>
          <a:ext cx="266429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6.3</a:t>
                      </a: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1.4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2.3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5.7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6.5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4.2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1.5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8.3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7.2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9,4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4.2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3.4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3.9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1.1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8.2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9.3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1.0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9.3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8.3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9.4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1.9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4.5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5.6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6.3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4.9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2.3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4.3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5.3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6.3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1.6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7.5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1.4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9" name="內容版面配置區 3"/>
          <p:cNvGraphicFramePr>
            <a:graphicFrameLocks/>
          </p:cNvGraphicFramePr>
          <p:nvPr/>
        </p:nvGraphicFramePr>
        <p:xfrm>
          <a:off x="5796136" y="4077072"/>
          <a:ext cx="2664294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4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4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6.3</a:t>
                      </a: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2.3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chemeClr val="tx1"/>
                          </a:solidFill>
                        </a:rPr>
                        <a:t>5.7</a:t>
                      </a:r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4.2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1.5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7.2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9,4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4.2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3.9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1.1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8.2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1.0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8.3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9.4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1.9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4.5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5.6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6.3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4.9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2.3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5.3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70C0"/>
                          </a:solidFill>
                        </a:rPr>
                        <a:t>0</a:t>
                      </a:r>
                      <a:endParaRPr lang="zh-TW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1.6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7.5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1.4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rgbClr val="002060"/>
                          </a:solidFill>
                        </a:rPr>
                        <a:t>3.2</a:t>
                      </a:r>
                      <a:endParaRPr lang="zh-TW" altLang="en-US" sz="1400" dirty="0">
                        <a:solidFill>
                          <a:srgbClr val="002060"/>
                        </a:solidFill>
                      </a:endParaRPr>
                    </a:p>
                  </a:txBody>
                  <a:tcPr marL="91421" marR="914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3707904" y="5805264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Map</a:t>
            </a:r>
            <a:r>
              <a:rPr lang="sr-Latn-RS" dirty="0">
                <a:latin typeface="+mn-lt"/>
              </a:rPr>
              <a:t>a aktivacija</a:t>
            </a:r>
            <a:endParaRPr lang="en-GB" dirty="0">
              <a:latin typeface="+mn-lt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8BACF85-38DC-4DE5-A2EC-3B400E16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4893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Klasični pristup</a:t>
            </a:r>
            <a:r>
              <a:rPr lang="en-GB" dirty="0"/>
              <a:t>: </a:t>
            </a:r>
            <a:r>
              <a:rPr lang="sr-Latn-RS" dirty="0"/>
              <a:t>Klasifikacija obeležja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2083296"/>
            <a:ext cx="8229600" cy="2713856"/>
          </a:xfrm>
        </p:spPr>
        <p:txBody>
          <a:bodyPr/>
          <a:lstStyle/>
          <a:p>
            <a:r>
              <a:rPr lang="sr-Latn-RS" dirty="0"/>
              <a:t>Obeležja izvučena/izmerena u snimku</a:t>
            </a:r>
            <a:endParaRPr lang="en-GB" dirty="0"/>
          </a:p>
          <a:p>
            <a:pPr lvl="1"/>
            <a:r>
              <a:rPr lang="sr-Latn-RS" dirty="0"/>
              <a:t>Signal slike projektovan u neki prostor obeležja (</a:t>
            </a:r>
            <a:r>
              <a:rPr lang="en-GB" i="1" dirty="0"/>
              <a:t>feature space</a:t>
            </a:r>
            <a:r>
              <a:rPr lang="sr-Latn-RS" dirty="0"/>
              <a:t>)</a:t>
            </a:r>
            <a:r>
              <a:rPr lang="en-GB" dirty="0"/>
              <a:t> </a:t>
            </a:r>
          </a:p>
          <a:p>
            <a:pPr lvl="1"/>
            <a:r>
              <a:rPr lang="sr-Latn-RS" dirty="0"/>
              <a:t>Niže dimenzionalna predstava visokodimenzionalnih informacija iz slike</a:t>
            </a:r>
            <a:endParaRPr lang="en-GB" dirty="0"/>
          </a:p>
          <a:p>
            <a:r>
              <a:rPr lang="sr-Latn-RS" dirty="0"/>
              <a:t>Odzivi obeležja (feature </a:t>
            </a:r>
            <a:r>
              <a:rPr lang="en-GB" dirty="0"/>
              <a:t>responses</a:t>
            </a:r>
            <a:r>
              <a:rPr lang="sr-Latn-RS" dirty="0"/>
              <a:t>) klasifikovani u kategorije</a:t>
            </a:r>
            <a:endParaRPr lang="en-GB" dirty="0"/>
          </a:p>
          <a:p>
            <a:pPr lvl="1"/>
            <a:r>
              <a:rPr lang="sr-Latn-RS" dirty="0"/>
              <a:t>Koristeći neki metod kl</a:t>
            </a:r>
            <a:r>
              <a:rPr lang="en-GB" dirty="0" err="1"/>
              <a:t>asifi</a:t>
            </a:r>
            <a:r>
              <a:rPr lang="sr-Latn-RS" dirty="0"/>
              <a:t>k</a:t>
            </a:r>
            <a:r>
              <a:rPr lang="en-GB" dirty="0"/>
              <a:t>a</a:t>
            </a:r>
            <a:r>
              <a:rPr lang="sr-Latn-RS" dirty="0"/>
              <a:t>c</a:t>
            </a:r>
            <a:r>
              <a:rPr lang="en-GB" dirty="0" err="1"/>
              <a:t>i</a:t>
            </a:r>
            <a:r>
              <a:rPr lang="sr-Latn-RS" dirty="0"/>
              <a:t>je</a:t>
            </a:r>
            <a:r>
              <a:rPr lang="en-GB" dirty="0"/>
              <a:t>/</a:t>
            </a:r>
            <a:r>
              <a:rPr lang="sr-Latn-RS" dirty="0"/>
              <a:t>procene</a:t>
            </a:r>
            <a:endParaRPr lang="en-GB" dirty="0"/>
          </a:p>
          <a:p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496488" y="4725144"/>
            <a:ext cx="1668399" cy="112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/>
              <a:t>Izvlačenje</a:t>
            </a:r>
            <a:endParaRPr lang="en-GB" sz="2400" dirty="0"/>
          </a:p>
          <a:p>
            <a:pPr algn="ctr"/>
            <a:r>
              <a:rPr lang="sr-Latn-RS" sz="2400" dirty="0"/>
              <a:t>obeležja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4178207" y="4395293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latin typeface="+mn-lt"/>
              </a:rPr>
              <a:t>Odzivi obeležja</a:t>
            </a:r>
            <a:r>
              <a:rPr lang="en-GB" dirty="0">
                <a:latin typeface="+mn-lt"/>
              </a:rPr>
              <a:t> </a:t>
            </a:r>
            <a:r>
              <a:rPr lang="sr-Latn-RS" dirty="0">
                <a:latin typeface="+mn-lt"/>
              </a:rPr>
              <a:t>  </a:t>
            </a:r>
            <a:r>
              <a:rPr lang="en-GB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GB" i="1" baseline="-250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433410"/>
            <a:ext cx="1677599" cy="170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178207" y="5318623"/>
            <a:ext cx="1224136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413174" y="4758536"/>
            <a:ext cx="1835842" cy="1120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2400" dirty="0"/>
              <a:t>Klasifikacija odziva</a:t>
            </a:r>
            <a:endParaRPr lang="en-GB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249016" y="5318623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53072" y="4856958"/>
            <a:ext cx="1224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latin typeface="+mn-lt"/>
              </a:rPr>
              <a:t>Klasa objekta</a:t>
            </a:r>
          </a:p>
          <a:p>
            <a:pPr algn="ctr"/>
            <a:r>
              <a:rPr lang="en-GB" dirty="0">
                <a:latin typeface="+mn-lt"/>
              </a:rPr>
              <a:t> </a:t>
            </a:r>
            <a:r>
              <a:rPr lang="en-GB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GB" i="1" baseline="-25000" dirty="0"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84320" y="4856958"/>
            <a:ext cx="792088" cy="80429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776408" y="5262234"/>
            <a:ext cx="720080" cy="0"/>
          </a:xfrm>
          <a:prstGeom prst="straightConnector1">
            <a:avLst/>
          </a:prstGeom>
          <a:ln w="381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F33B1E2-6382-4F2B-9737-32FDBAEC6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967107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Pra</a:t>
            </a:r>
            <a:r>
              <a:rPr lang="sr-Latn-RS" dirty="0"/>
              <a:t>k</a:t>
            </a:r>
            <a:r>
              <a:rPr lang="en-GB" dirty="0" err="1"/>
              <a:t>ti</a:t>
            </a:r>
            <a:r>
              <a:rPr lang="sr-Latn-RS" dirty="0"/>
              <a:t>čni aspekti</a:t>
            </a:r>
            <a:r>
              <a:rPr lang="en-GB" dirty="0"/>
              <a:t>: </a:t>
            </a:r>
            <a:r>
              <a:rPr lang="sr-Latn-RS" dirty="0"/>
              <a:t>Priprema podataka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723880"/>
            <a:ext cx="8229600" cy="2137168"/>
          </a:xfrm>
        </p:spPr>
        <p:txBody>
          <a:bodyPr/>
          <a:lstStyle/>
          <a:p>
            <a:r>
              <a:rPr lang="en-GB" dirty="0"/>
              <a:t>CNN</a:t>
            </a:r>
            <a:r>
              <a:rPr lang="sr-Latn-RS" dirty="0"/>
              <a:t>-ovi imaju ogroman broj parametara</a:t>
            </a:r>
            <a:endParaRPr lang="en-GB" dirty="0"/>
          </a:p>
          <a:p>
            <a:pPr marL="342900" lvl="1" indent="0">
              <a:buNone/>
            </a:pPr>
            <a:r>
              <a:rPr lang="en-GB" dirty="0">
                <a:sym typeface="Symbol"/>
              </a:rPr>
              <a:t> </a:t>
            </a:r>
            <a:r>
              <a:rPr lang="sr-Latn-RS" dirty="0">
                <a:sym typeface="Symbol"/>
              </a:rPr>
              <a:t>Treba im mnogo podataka da se obuče </a:t>
            </a:r>
            <a:r>
              <a:rPr lang="en-GB" dirty="0"/>
              <a:t>(</a:t>
            </a:r>
            <a:r>
              <a:rPr lang="sr-Latn-RS" dirty="0"/>
              <a:t>čak </a:t>
            </a:r>
            <a:r>
              <a:rPr lang="en-GB" dirty="0" err="1"/>
              <a:t>milion</a:t>
            </a:r>
            <a:r>
              <a:rPr lang="sr-Latn-RS" dirty="0"/>
              <a:t>i slika</a:t>
            </a:r>
            <a:r>
              <a:rPr lang="en-GB" dirty="0"/>
              <a:t>)</a:t>
            </a:r>
          </a:p>
          <a:p>
            <a:r>
              <a:rPr lang="sr-Latn-RS" dirty="0"/>
              <a:t>Možemo da upotrebimo različite tehnike da uvećamo efektivni trening skup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7413" y="4365104"/>
            <a:ext cx="1132349" cy="1188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9512" y="5589240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Izvorni snimak</a:t>
            </a:r>
            <a:endParaRPr lang="en-GB" dirty="0">
              <a:latin typeface="+mn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2179045" y="3501008"/>
            <a:ext cx="2466210" cy="2646804"/>
            <a:chOff x="2179045" y="3501008"/>
            <a:chExt cx="2466210" cy="264680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2179046" y="4959340"/>
              <a:ext cx="1152126" cy="118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0800000">
              <a:off x="2179045" y="3501008"/>
              <a:ext cx="1155997" cy="1213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6200000" flipH="1">
              <a:off x="3464515" y="3502245"/>
              <a:ext cx="1152126" cy="118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5400000" flipH="1">
              <a:off x="3474956" y="4941167"/>
              <a:ext cx="1152126" cy="118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5148065" y="3390973"/>
            <a:ext cx="2614717" cy="2734666"/>
            <a:chOff x="5148065" y="3390973"/>
            <a:chExt cx="2614717" cy="2734666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6200000" flipH="1">
              <a:off x="5171335" y="4611646"/>
              <a:ext cx="1475291" cy="1521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6200000" flipH="1">
              <a:off x="5375667" y="3614619"/>
              <a:ext cx="734076" cy="75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6200000" flipH="1">
              <a:off x="5842453" y="4173266"/>
              <a:ext cx="863533" cy="890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8270181" flipH="1">
              <a:off x="6885628" y="3757762"/>
              <a:ext cx="863533" cy="890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7722347" flipH="1">
              <a:off x="6573119" y="5248485"/>
              <a:ext cx="863533" cy="890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1669941" flipH="1">
              <a:off x="6390152" y="3390973"/>
              <a:ext cx="734076" cy="757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TextBox 18"/>
          <p:cNvSpPr txBox="1"/>
          <p:nvPr/>
        </p:nvSpPr>
        <p:spPr>
          <a:xfrm>
            <a:off x="7730965" y="4365104"/>
            <a:ext cx="15215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latin typeface="+mn-lt"/>
              </a:rPr>
              <a:t>…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3302CAE-EF44-46B2-96AD-A8B98D24A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416154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378FAF-5E26-44A3-877E-3B9EA2D4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22" y="2492896"/>
            <a:ext cx="6427837" cy="4209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Arhite</a:t>
            </a:r>
            <a:r>
              <a:rPr lang="sr-Latn-RS" dirty="0"/>
              <a:t>k</a:t>
            </a:r>
            <a:r>
              <a:rPr lang="en-GB" dirty="0" err="1"/>
              <a:t>ture</a:t>
            </a:r>
            <a:r>
              <a:rPr lang="sr-Latn-RS" dirty="0"/>
              <a:t> mreža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Evoluirale kroz godine,</a:t>
            </a:r>
            <a:r>
              <a:rPr lang="en-GB" dirty="0"/>
              <a:t> </a:t>
            </a:r>
            <a:r>
              <a:rPr lang="sr-Latn-RS" dirty="0"/>
              <a:t>počevši od </a:t>
            </a:r>
            <a:r>
              <a:rPr lang="en-GB" dirty="0" err="1"/>
              <a:t>AlexNet</a:t>
            </a:r>
            <a:r>
              <a:rPr lang="sr-Latn-RS" dirty="0"/>
              <a:t>-a </a:t>
            </a:r>
            <a:r>
              <a:rPr lang="en-GB" dirty="0"/>
              <a:t>2012</a:t>
            </a:r>
            <a:r>
              <a:rPr lang="sr-Latn-RS" dirty="0"/>
              <a:t>-te</a:t>
            </a:r>
            <a:endParaRPr lang="en-GB" dirty="0"/>
          </a:p>
          <a:p>
            <a:r>
              <a:rPr lang="sr-Latn-RS" dirty="0"/>
              <a:t>Novi tipovi slojeva dodavani</a:t>
            </a:r>
            <a:r>
              <a:rPr lang="en-GB" dirty="0"/>
              <a:t>, </a:t>
            </a:r>
            <a:r>
              <a:rPr lang="sr-Latn-RS" dirty="0"/>
              <a:t>neki uklonjeni</a:t>
            </a:r>
            <a:endParaRPr lang="en-GB" dirty="0"/>
          </a:p>
          <a:p>
            <a:r>
              <a:rPr lang="sr-Latn-RS" dirty="0"/>
              <a:t>Druge važne mrežne arhitekture</a:t>
            </a:r>
            <a:endParaRPr lang="en-GB" dirty="0"/>
          </a:p>
          <a:p>
            <a:pPr lvl="1"/>
            <a:r>
              <a:rPr lang="en-GB" dirty="0"/>
              <a:t>VGG</a:t>
            </a:r>
          </a:p>
          <a:p>
            <a:pPr lvl="1"/>
            <a:r>
              <a:rPr lang="en-GB" dirty="0"/>
              <a:t>Google Net</a:t>
            </a:r>
          </a:p>
          <a:p>
            <a:pPr lvl="1"/>
            <a:r>
              <a:rPr lang="en-GB" dirty="0" err="1"/>
              <a:t>ResNet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5B930-52D8-4D9F-B108-AE7300AE3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447734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AlexNet</a:t>
            </a:r>
            <a:r>
              <a:rPr lang="en-GB" dirty="0"/>
              <a:t> Example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44421" y="1690689"/>
            <a:ext cx="3754760" cy="2641848"/>
          </a:xfrm>
        </p:spPr>
        <p:txBody>
          <a:bodyPr/>
          <a:lstStyle/>
          <a:p>
            <a:r>
              <a:rPr lang="sr-Latn-RS" dirty="0"/>
              <a:t>Odakle je sve počelo</a:t>
            </a:r>
            <a:endParaRPr lang="en-GB" dirty="0"/>
          </a:p>
          <a:p>
            <a:r>
              <a:rPr lang="en-GB" dirty="0"/>
              <a:t>5 conv </a:t>
            </a:r>
            <a:r>
              <a:rPr lang="sr-Latn-RS" dirty="0"/>
              <a:t>slojeva</a:t>
            </a:r>
            <a:r>
              <a:rPr lang="en-GB" dirty="0"/>
              <a:t>, max-pooling </a:t>
            </a:r>
            <a:r>
              <a:rPr lang="sr-Latn-RS" dirty="0"/>
              <a:t>slojevi</a:t>
            </a:r>
            <a:r>
              <a:rPr lang="en-GB" dirty="0"/>
              <a:t>, </a:t>
            </a:r>
            <a:r>
              <a:rPr lang="sr-Latn-RS" dirty="0"/>
              <a:t>ispuštajući slojevi</a:t>
            </a:r>
            <a:r>
              <a:rPr lang="en-GB" dirty="0"/>
              <a:t> </a:t>
            </a:r>
            <a:r>
              <a:rPr lang="sr-Latn-RS" dirty="0"/>
              <a:t>i </a:t>
            </a:r>
            <a:r>
              <a:rPr lang="en-GB" dirty="0"/>
              <a:t>3 </a:t>
            </a:r>
            <a:r>
              <a:rPr lang="sr-Latn-RS" dirty="0"/>
              <a:t>potpuno povezana sloja</a:t>
            </a:r>
            <a:endParaRPr lang="en-GB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7141"/>
            <a:ext cx="7200800" cy="3190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752" y="260648"/>
            <a:ext cx="482087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0CE43B8-9690-700A-14E5-B8C76E93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85759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ZF </a:t>
            </a:r>
            <a:r>
              <a:rPr lang="en-GB" dirty="0" err="1"/>
              <a:t>DeConvNet</a:t>
            </a:r>
            <a:r>
              <a:rPr lang="en-GB" dirty="0"/>
              <a:t>: Feature Visualisations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46856" y="1651248"/>
            <a:ext cx="8229600" cy="1057672"/>
          </a:xfrm>
        </p:spPr>
        <p:txBody>
          <a:bodyPr/>
          <a:lstStyle/>
          <a:p>
            <a:r>
              <a:rPr lang="en-GB" dirty="0"/>
              <a:t>Matthew </a:t>
            </a:r>
            <a:r>
              <a:rPr lang="en-GB" dirty="0" err="1"/>
              <a:t>Zeiler</a:t>
            </a:r>
            <a:r>
              <a:rPr lang="en-GB" dirty="0"/>
              <a:t> </a:t>
            </a:r>
            <a:r>
              <a:rPr lang="sr-Latn-RS" dirty="0"/>
              <a:t>i</a:t>
            </a:r>
            <a:r>
              <a:rPr lang="en-GB" dirty="0"/>
              <a:t> Rob Fergus, </a:t>
            </a:r>
            <a:r>
              <a:rPr lang="sr-Latn-RS" dirty="0"/>
              <a:t>slična mreža kao </a:t>
            </a:r>
            <a:r>
              <a:rPr lang="en-GB" dirty="0"/>
              <a:t>Alex</a:t>
            </a:r>
            <a:r>
              <a:rPr lang="sr-Latn-RS" dirty="0"/>
              <a:t>net</a:t>
            </a:r>
            <a:endParaRPr lang="en-GB" dirty="0"/>
          </a:p>
          <a:p>
            <a:r>
              <a:rPr lang="sr-Latn-RS" dirty="0"/>
              <a:t>Razvili vizuelizaciju naučenih obeležja sadržanih u konvolucionim filtrima</a:t>
            </a:r>
            <a:endParaRPr lang="en-GB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566645"/>
            <a:ext cx="904944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67744" y="602302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/>
              <a:t>Procenjeni f</a:t>
            </a:r>
            <a:r>
              <a:rPr lang="en-GB" dirty="0" err="1">
                <a:latin typeface="+mn-lt"/>
              </a:rPr>
              <a:t>ilter</a:t>
            </a:r>
            <a:endParaRPr lang="en-GB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2120" y="602302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latin typeface="+mn-lt"/>
              </a:rPr>
              <a:t>Komad slike sa najjačim odzivom na filtar</a:t>
            </a:r>
            <a:endParaRPr lang="en-GB" dirty="0">
              <a:latin typeface="+mn-lt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7B7C2EA-2F01-1E36-89EE-7A124011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9540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</a:t>
            </a:r>
            <a:r>
              <a:rPr lang="sr-Latn-RS" dirty="0"/>
              <a:t>z</a:t>
            </a:r>
            <a:r>
              <a:rPr lang="en-GB" dirty="0" err="1"/>
              <a:t>ual</a:t>
            </a:r>
            <a:r>
              <a:rPr lang="sr-Latn-RS" dirty="0"/>
              <a:t>zacija filtera (obeležja)</a:t>
            </a:r>
            <a:endParaRPr lang="en-GB" dirty="0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5" y="1772816"/>
            <a:ext cx="9088115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36B60-C2F5-4EC3-A431-919AAC499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3399148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03634"/>
          </a:xfrm>
        </p:spPr>
        <p:txBody>
          <a:bodyPr/>
          <a:lstStyle/>
          <a:p>
            <a:r>
              <a:rPr lang="en-GB" dirty="0"/>
              <a:t>Vi</a:t>
            </a:r>
            <a:r>
              <a:rPr lang="sr-Latn-RS" dirty="0"/>
              <a:t>z</a:t>
            </a:r>
            <a:r>
              <a:rPr lang="en-GB" dirty="0" err="1"/>
              <a:t>ual</a:t>
            </a:r>
            <a:r>
              <a:rPr lang="sr-Latn-RS" dirty="0"/>
              <a:t>zacija filtera (obeležja): viši nivoi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7864"/>
            <a:ext cx="9116016" cy="564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63506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VGG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Koristi samo </a:t>
            </a:r>
            <a:r>
              <a:rPr lang="en-GB" dirty="0"/>
              <a:t>3x3 filter</a:t>
            </a:r>
            <a:r>
              <a:rPr lang="sr-Latn-RS" dirty="0"/>
              <a:t>e</a:t>
            </a:r>
            <a:r>
              <a:rPr lang="en-GB" dirty="0"/>
              <a:t> </a:t>
            </a:r>
            <a:r>
              <a:rPr lang="sr-Latn-RS" dirty="0"/>
              <a:t>rezonujući da kombinacija dva </a:t>
            </a:r>
            <a:r>
              <a:rPr lang="en-GB" dirty="0"/>
              <a:t>3x3 </a:t>
            </a:r>
            <a:r>
              <a:rPr lang="sr-Latn-RS" dirty="0"/>
              <a:t>sloja ima efektivno polje odziva kao </a:t>
            </a:r>
            <a:r>
              <a:rPr lang="en-GB" dirty="0"/>
              <a:t>5x5</a:t>
            </a:r>
          </a:p>
          <a:p>
            <a:pPr lvl="1"/>
            <a:r>
              <a:rPr lang="sr-Latn-RS" dirty="0"/>
              <a:t>Manje parametara i dva </a:t>
            </a:r>
            <a:r>
              <a:rPr lang="en-GB" dirty="0" err="1"/>
              <a:t>ReLU</a:t>
            </a:r>
            <a:r>
              <a:rPr lang="en-GB" dirty="0"/>
              <a:t> </a:t>
            </a:r>
            <a:r>
              <a:rPr lang="sr-Latn-RS" dirty="0"/>
              <a:t>sloja umesto jednog</a:t>
            </a:r>
            <a:endParaRPr lang="en-GB" dirty="0"/>
          </a:p>
          <a:p>
            <a:r>
              <a:rPr lang="sr-Latn-RS" dirty="0"/>
              <a:t>Broj </a:t>
            </a:r>
            <a:r>
              <a:rPr lang="en-GB" dirty="0"/>
              <a:t>filter</a:t>
            </a:r>
            <a:r>
              <a:rPr lang="sr-Latn-RS" dirty="0"/>
              <a:t>a se udvostručuje posle svakog </a:t>
            </a:r>
            <a:r>
              <a:rPr lang="en-GB" dirty="0"/>
              <a:t>max-pool </a:t>
            </a:r>
            <a:r>
              <a:rPr lang="sr-Latn-RS" dirty="0"/>
              <a:t>sloja</a:t>
            </a:r>
            <a:r>
              <a:rPr lang="en-GB" dirty="0"/>
              <a:t>: </a:t>
            </a:r>
            <a:r>
              <a:rPr lang="sr-Latn-RS" dirty="0"/>
              <a:t>smanjuju se prostorne dimenzije</a:t>
            </a:r>
            <a:r>
              <a:rPr lang="en-GB" dirty="0"/>
              <a:t>, </a:t>
            </a:r>
            <a:r>
              <a:rPr lang="sr-Latn-RS" dirty="0"/>
              <a:t>ali raste dubina</a:t>
            </a:r>
            <a:endParaRPr lang="en-GB" dirty="0"/>
          </a:p>
          <a:p>
            <a:r>
              <a:rPr lang="sr-Latn-RS" dirty="0"/>
              <a:t>Podržava mišljenje da </a:t>
            </a:r>
            <a:r>
              <a:rPr lang="en-GB" b="1" dirty="0"/>
              <a:t>CNN</a:t>
            </a:r>
            <a:r>
              <a:rPr lang="sr-Latn-RS" b="1" dirty="0"/>
              <a:t>-ovi moraju biti duboki da bi mogli da opišu/nauče </a:t>
            </a:r>
            <a:r>
              <a:rPr lang="en-GB" b="1" dirty="0"/>
              <a:t>hi</a:t>
            </a:r>
            <a:r>
              <a:rPr lang="sr-Latn-RS" b="1" dirty="0"/>
              <a:t>j</a:t>
            </a:r>
            <a:r>
              <a:rPr lang="en-GB" b="1" dirty="0" err="1"/>
              <a:t>erar</a:t>
            </a:r>
            <a:r>
              <a:rPr lang="sr-Latn-RS" b="1" dirty="0"/>
              <a:t>hijsku predstavu </a:t>
            </a:r>
            <a:r>
              <a:rPr lang="en-GB" b="1" dirty="0"/>
              <a:t>vi</a:t>
            </a:r>
            <a:r>
              <a:rPr lang="sr-Latn-RS" b="1" dirty="0"/>
              <a:t>zuelnih podataka</a:t>
            </a:r>
            <a:endParaRPr lang="en-GB" dirty="0"/>
          </a:p>
          <a:p>
            <a:r>
              <a:rPr lang="en-GB" i="1" dirty="0"/>
              <a:t>Keep it deep. Keep it simple</a:t>
            </a:r>
            <a:r>
              <a:rPr lang="en-GB" dirty="0"/>
              <a:t>.</a:t>
            </a:r>
            <a:endParaRPr lang="sr-Latn-RS" dirty="0"/>
          </a:p>
          <a:p>
            <a:endParaRPr lang="sr-Latn-RS" dirty="0"/>
          </a:p>
          <a:p>
            <a:r>
              <a:rPr lang="sr-Latn-RS" dirty="0">
                <a:solidFill>
                  <a:srgbClr val="0070C0"/>
                </a:solidFill>
              </a:rPr>
              <a:t>Šta je prednost dubljih a ne širih pristupa?</a:t>
            </a:r>
          </a:p>
          <a:p>
            <a:pPr lvl="1"/>
            <a:r>
              <a:rPr lang="sr-Latn-RS" dirty="0">
                <a:solidFill>
                  <a:srgbClr val="0070C0"/>
                </a:solidFill>
              </a:rPr>
              <a:t>Više slojeva manjih filtera umesto jednog sa većim filterima</a:t>
            </a:r>
            <a:endParaRPr lang="en-GB" dirty="0">
              <a:solidFill>
                <a:srgbClr val="0070C0"/>
              </a:solidFill>
            </a:endParaRPr>
          </a:p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C2E17-4CAF-4F31-B987-5099F3B51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1591387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VGG Net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23813"/>
            <a:ext cx="6772275" cy="681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36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A883B-6CA5-7868-D3E1-B660C057C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D9EBB-1A76-415C-89AC-51BF24E14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Residual Network pristup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4166DF-5E8C-0161-DA8D-D9C630B8A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Sve pobedničke mreže od prve </a:t>
            </a:r>
            <a:r>
              <a:rPr lang="en-US" dirty="0" err="1"/>
              <a:t>AlexNet</a:t>
            </a:r>
            <a:r>
              <a:rPr lang="sr-Latn-RS" dirty="0"/>
              <a:t> koriste sve više slojeva</a:t>
            </a:r>
            <a:r>
              <a:rPr lang="en-US" dirty="0"/>
              <a:t> </a:t>
            </a:r>
            <a:endParaRPr lang="sr-Latn-RS" dirty="0"/>
          </a:p>
          <a:p>
            <a:r>
              <a:rPr lang="sr-Latn-RS" dirty="0"/>
              <a:t>E</a:t>
            </a:r>
            <a:r>
              <a:rPr lang="en-US" dirty="0" err="1"/>
              <a:t>ffe</a:t>
            </a:r>
            <a:r>
              <a:rPr lang="sr-Latn-RS" dirty="0"/>
              <a:t>k</a:t>
            </a:r>
            <a:r>
              <a:rPr lang="en-US" dirty="0" err="1"/>
              <a:t>tiv</a:t>
            </a:r>
            <a:r>
              <a:rPr lang="sr-Latn-RS" dirty="0"/>
              <a:t>no do neke mere, ali sa puno slojeva dolazimo do nestajućih gradijenata </a:t>
            </a:r>
            <a:r>
              <a:rPr lang="sr-Latn-RS" dirty="0">
                <a:sym typeface="Symbol" panose="05050102010706020507" pitchFamily="18" charset="2"/>
              </a:rPr>
              <a:t> gradijent koji postaje 0 ili prevelik i nema efekta</a:t>
            </a:r>
          </a:p>
          <a:p>
            <a:r>
              <a:rPr lang="sr-Latn-RS" dirty="0"/>
              <a:t>Rezidualne mreže primenjuju preskakanje koje zaobilazi neke slojeve</a:t>
            </a:r>
          </a:p>
          <a:p>
            <a:r>
              <a:rPr lang="sr-Latn-RS" dirty="0"/>
              <a:t>„L</a:t>
            </a:r>
            <a:r>
              <a:rPr lang="en-US" dirty="0" err="1"/>
              <a:t>eftover</a:t>
            </a:r>
            <a:r>
              <a:rPr lang="sr-Latn-RS" dirty="0"/>
              <a:t>“</a:t>
            </a:r>
            <a:r>
              <a:rPr lang="en-US" dirty="0"/>
              <a:t> </a:t>
            </a:r>
            <a:r>
              <a:rPr lang="en-US" dirty="0" err="1"/>
              <a:t>blok</a:t>
            </a:r>
            <a:r>
              <a:rPr lang="sr-Latn-RS" dirty="0"/>
              <a:t>ovi koji mogu da preskoče bilo koji sloj koji umanjuje performanse cele arhitekture</a:t>
            </a:r>
            <a:endParaRPr lang="en-US" dirty="0"/>
          </a:p>
          <a:p>
            <a:endParaRPr lang="sr-Latn-R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905D53-F4D0-B725-027E-DF2D3F2EE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ABD682-0956-7C0F-1D78-BFD481DF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42" y="4525967"/>
            <a:ext cx="5832316" cy="2018415"/>
          </a:xfrm>
          <a:prstGeom prst="rect">
            <a:avLst/>
          </a:prstGeom>
        </p:spPr>
      </p:pic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A63D43AC-EE31-E5DC-1544-D46872432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90" y="3850152"/>
            <a:ext cx="5832316" cy="267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84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0E2B9-A628-EAFF-6D3C-90F273CB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ResNet arhitektura</a:t>
            </a:r>
            <a:endParaRPr lang="en-GB" dirty="0"/>
          </a:p>
        </p:txBody>
      </p:sp>
      <p:pic>
        <p:nvPicPr>
          <p:cNvPr id="6" name="Content Placeholder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C821029-DF7C-E09E-D1C7-C82A4E6EA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9971" y="1026006"/>
            <a:ext cx="6840036" cy="4788025"/>
          </a:xfr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F11CF2B-2BE1-C538-BA69-C8851D5C0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601441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Izvlačenje obeležja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700808"/>
            <a:ext cx="8229600" cy="2673206"/>
          </a:xfrm>
        </p:spPr>
        <p:txBody>
          <a:bodyPr/>
          <a:lstStyle/>
          <a:p>
            <a:r>
              <a:rPr lang="sr-Latn-RS" dirty="0"/>
              <a:t>Snimak se upoređuje sa skupom filtera obeležja</a:t>
            </a:r>
            <a:endParaRPr lang="en-GB" dirty="0"/>
          </a:p>
          <a:p>
            <a:pPr lvl="1"/>
            <a:r>
              <a:rPr lang="sr-Latn-RS" dirty="0"/>
              <a:t>Konvolucijom signala slike sa svakim filterom</a:t>
            </a:r>
            <a:endParaRPr lang="en-GB" dirty="0"/>
          </a:p>
          <a:p>
            <a:r>
              <a:rPr lang="sr-Latn-RS" dirty="0"/>
              <a:t>Tako se meri </a:t>
            </a:r>
            <a:r>
              <a:rPr lang="en-GB" dirty="0"/>
              <a:t>lo</a:t>
            </a:r>
            <a:r>
              <a:rPr lang="sr-Latn-RS" dirty="0"/>
              <a:t>k</a:t>
            </a:r>
            <a:r>
              <a:rPr lang="en-GB" dirty="0"/>
              <a:t>al</a:t>
            </a:r>
            <a:r>
              <a:rPr lang="sr-Latn-RS" dirty="0"/>
              <a:t>na sličnost snimka sa svakim obeležjem</a:t>
            </a:r>
            <a:endParaRPr lang="en-GB" dirty="0"/>
          </a:p>
          <a:p>
            <a:pPr lvl="1"/>
            <a:r>
              <a:rPr lang="sr-Latn-RS" dirty="0"/>
              <a:t>Kroz sve lokacije u snimku ili samo na posebnim mestima</a:t>
            </a:r>
            <a:endParaRPr lang="en-GB" dirty="0"/>
          </a:p>
          <a:p>
            <a:pPr lvl="1"/>
            <a:r>
              <a:rPr lang="sr-Latn-RS" dirty="0"/>
              <a:t>Veći odziv znači veću sličnost snimka sa pojedinačnim obeležjem</a:t>
            </a:r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37523"/>
            <a:ext cx="2005980" cy="1999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85596"/>
            <a:ext cx="1677599" cy="1703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38391" y="5017514"/>
            <a:ext cx="444768" cy="43980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5017514"/>
            <a:ext cx="43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>
                <a:latin typeface="Times New Roman" pitchFamily="18" charset="0"/>
                <a:cs typeface="Times New Roman" pitchFamily="18" charset="0"/>
              </a:rPr>
              <a:t>*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2592" y="4885595"/>
            <a:ext cx="4320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63888" y="3868191"/>
                <a:ext cx="2407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sr-Latn-RS" dirty="0">
                    <a:latin typeface="+mn-lt"/>
                  </a:rPr>
                  <a:t>F</a:t>
                </a:r>
                <a:r>
                  <a:rPr lang="en-GB" dirty="0" err="1">
                    <a:latin typeface="+mn-lt"/>
                  </a:rPr>
                  <a:t>ilter</a:t>
                </a:r>
                <a:r>
                  <a:rPr lang="sr-Latn-RS" dirty="0">
                    <a:latin typeface="+mn-lt"/>
                  </a:rPr>
                  <a:t>i obeležja</a:t>
                </a:r>
                <a:r>
                  <a:rPr lang="en-GB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sr-Latn-R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𝑓</m:t>
                        </m:r>
                      </m:e>
                      <m:sub>
                        <m:r>
                          <a:rPr lang="sr-Latn-R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0…</m:t>
                        </m:r>
                        <m:r>
                          <a:rPr lang="sr-Latn-R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𝑁</m:t>
                        </m:r>
                        <m:r>
                          <a:rPr lang="sr-Latn-RS" b="0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baseline="-25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868191"/>
                <a:ext cx="2407146" cy="369332"/>
              </a:xfrm>
              <a:prstGeom prst="rect">
                <a:avLst/>
              </a:prstGeom>
              <a:blipFill>
                <a:blip r:embed="rId4"/>
                <a:stretch>
                  <a:fillRect l="-50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75637" y="4021499"/>
            <a:ext cx="152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latin typeface="+mn-lt"/>
              </a:rPr>
              <a:t>Ulazni snimak</a:t>
            </a:r>
            <a:endParaRPr lang="en-GB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948264" y="4084215"/>
            <a:ext cx="864096" cy="2225105"/>
            <a:chOff x="6300192" y="4052857"/>
            <a:chExt cx="864096" cy="2225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300192" y="4221088"/>
                  <a:ext cx="864096" cy="1885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0</m:t>
                        </m:r>
                      </m:oMath>
                    </m:oMathPara>
                  </a14:m>
                  <a:endParaRPr lang="en-GB" baseline="-25000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oMath>
                    </m:oMathPara>
                  </a14:m>
                  <a:endParaRPr lang="en-GB" baseline="-25000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𝑑</m:t>
                        </m:r>
                        <m:r>
                          <a:rPr lang="en-GB" i="1" baseline="-25000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oMath>
                    </m:oMathPara>
                  </a14:m>
                  <a:endParaRPr lang="en-GB" baseline="-25000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GB" sz="1100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dirty="0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…</m:t>
                        </m:r>
                      </m:oMath>
                    </m:oMathPara>
                  </a14:m>
                  <a:endParaRPr lang="en-GB" baseline="-25000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𝑁</m:t>
                            </m:r>
                            <m:r>
                              <a:rPr lang="sr-Latn-RS" b="0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−2</m:t>
                            </m:r>
                          </m:sub>
                        </m:sSub>
                      </m:oMath>
                    </m:oMathPara>
                  </a14:m>
                  <a:endParaRPr lang="sr-Latn-RS" i="1" baseline="-25000" dirty="0">
                    <a:latin typeface="Cambria Math" panose="02040503050406030204" pitchFamily="18" charset="0"/>
                    <a:cs typeface="Times New Roman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a:rPr lang="sr-Latn-R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sr-Latn-R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𝑁</m:t>
                            </m:r>
                            <m:r>
                              <a:rPr lang="sr-Latn-RS" i="1" dirty="0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sr-Latn-RS" i="1" baseline="-25000" dirty="0">
                    <a:latin typeface="Cambria Math" panose="02040503050406030204" pitchFamily="18" charset="0"/>
                    <a:cs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0192" y="4221088"/>
                  <a:ext cx="864096" cy="188551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/>
            <p:cNvSpPr/>
            <p:nvPr/>
          </p:nvSpPr>
          <p:spPr>
            <a:xfrm>
              <a:off x="6300192" y="4206165"/>
              <a:ext cx="792088" cy="203114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44208" y="4052857"/>
              <a:ext cx="504056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444208" y="6093296"/>
              <a:ext cx="455516" cy="184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A5699AE1-C6DA-4BA2-81DC-7EFF8617F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9D3014-D4ED-C1B4-7952-265271234A75}"/>
              </a:ext>
            </a:extLst>
          </p:cNvPr>
          <p:cNvGrpSpPr/>
          <p:nvPr/>
        </p:nvGrpSpPr>
        <p:grpSpPr>
          <a:xfrm>
            <a:off x="6759719" y="2821170"/>
            <a:ext cx="2530461" cy="3588748"/>
            <a:chOff x="6759719" y="2821170"/>
            <a:chExt cx="2530461" cy="358874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521E79A5-913B-53AA-4F49-A57D1E9EEB9E}"/>
                </a:ext>
              </a:extLst>
            </p:cNvPr>
            <p:cNvSpPr/>
            <p:nvPr/>
          </p:nvSpPr>
          <p:spPr>
            <a:xfrm>
              <a:off x="6759719" y="4106044"/>
              <a:ext cx="1241186" cy="2303874"/>
            </a:xfrm>
            <a:prstGeom prst="round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n w="38100">
                  <a:solidFill>
                    <a:srgbClr val="FF0000"/>
                  </a:solidFill>
                </a:ln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1E8B90-3D16-A2CC-9E8C-62879072A8FA}"/>
                    </a:ext>
                  </a:extLst>
                </p:cNvPr>
                <p:cNvSpPr txBox="1"/>
                <p:nvPr/>
              </p:nvSpPr>
              <p:spPr>
                <a:xfrm>
                  <a:off x="7213682" y="2821170"/>
                  <a:ext cx="2076498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sr-Latn-RS" dirty="0">
                      <a:solidFill>
                        <a:srgbClr val="0070C0"/>
                      </a:solidFill>
                    </a:rPr>
                    <a:t>Mere sličnosti te lokacije u slici sa svakim od obeležja (filtera </a:t>
                  </a:r>
                  <a14:m>
                    <m:oMath xmlns:m="http://schemas.openxmlformats.org/officeDocument/2006/math">
                      <m:r>
                        <a:rPr lang="sr-Latn-RS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sr-Latn-RS" dirty="0">
                      <a:solidFill>
                        <a:srgbClr val="0070C0"/>
                      </a:solidFill>
                    </a:rPr>
                    <a:t>)</a:t>
                  </a:r>
                  <a:endParaRPr lang="en-GB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91E8B90-3D16-A2CC-9E8C-62879072A8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3682" y="2821170"/>
                  <a:ext cx="2076498" cy="1200329"/>
                </a:xfrm>
                <a:prstGeom prst="rect">
                  <a:avLst/>
                </a:prstGeom>
                <a:blipFill>
                  <a:blip r:embed="rId6"/>
                  <a:stretch>
                    <a:fillRect l="-2346" t="-3046" b="-71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5F87B8-5EFA-D4F2-6FBF-464FD8E4D2E3}"/>
                </a:ext>
              </a:extLst>
            </p:cNvPr>
            <p:cNvCxnSpPr>
              <a:stCxn id="12" idx="2"/>
              <a:endCxn id="3" idx="3"/>
            </p:cNvCxnSpPr>
            <p:nvPr/>
          </p:nvCxnSpPr>
          <p:spPr>
            <a:xfrm flipH="1">
              <a:off x="8000905" y="4021499"/>
              <a:ext cx="251026" cy="1236482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02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D2E8529-0C78-BED3-0BD9-B745C01A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GoogleNet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46856" y="1651248"/>
            <a:ext cx="8229600" cy="2497832"/>
          </a:xfrm>
        </p:spPr>
        <p:txBody>
          <a:bodyPr>
            <a:normAutofit/>
          </a:bodyPr>
          <a:lstStyle/>
          <a:p>
            <a:r>
              <a:rPr lang="sr-Latn-RS" dirty="0"/>
              <a:t>Parelelizacija</a:t>
            </a:r>
            <a:r>
              <a:rPr lang="en-GB" dirty="0"/>
              <a:t>: inception module</a:t>
            </a:r>
            <a:r>
              <a:rPr lang="sr-Latn-RS" dirty="0"/>
              <a:t>i koji imaju paralelne putanje</a:t>
            </a:r>
            <a:endParaRPr lang="en-GB" dirty="0"/>
          </a:p>
          <a:p>
            <a:pPr lvl="1"/>
            <a:r>
              <a:rPr lang="sr-Latn-RS" dirty="0"/>
              <a:t>Preko </a:t>
            </a:r>
            <a:r>
              <a:rPr lang="en-GB" dirty="0"/>
              <a:t>100 </a:t>
            </a:r>
            <a:r>
              <a:rPr lang="sr-Latn-RS" dirty="0"/>
              <a:t>nivoa ukulpno, ali bez potpuno povezanih nivoa</a:t>
            </a:r>
            <a:endParaRPr lang="en-GB" dirty="0"/>
          </a:p>
          <a:p>
            <a:pPr lvl="1"/>
            <a:r>
              <a:rPr lang="sr-Latn-RS" dirty="0"/>
              <a:t>Prosečno objedinjavanje</a:t>
            </a:r>
            <a:r>
              <a:rPr lang="en-GB" dirty="0"/>
              <a:t>, </a:t>
            </a:r>
            <a:r>
              <a:rPr lang="sr-Latn-RS" dirty="0"/>
              <a:t>od</a:t>
            </a:r>
            <a:r>
              <a:rPr lang="en-GB" dirty="0"/>
              <a:t> 7x7x1024 </a:t>
            </a:r>
            <a:r>
              <a:rPr lang="sr-Latn-RS" dirty="0"/>
              <a:t>d</a:t>
            </a:r>
            <a:r>
              <a:rPr lang="en-GB" dirty="0"/>
              <a:t>o 1x1x1024. </a:t>
            </a:r>
          </a:p>
          <a:p>
            <a:pPr lvl="1"/>
            <a:r>
              <a:rPr lang="sr-Latn-RS" dirty="0"/>
              <a:t>Štedi ogroman broj parametara </a:t>
            </a:r>
            <a:r>
              <a:rPr lang="en-GB" dirty="0"/>
              <a:t>(12x </a:t>
            </a:r>
            <a:r>
              <a:rPr lang="sr-Latn-RS" dirty="0"/>
              <a:t>manje nego u </a:t>
            </a:r>
            <a:r>
              <a:rPr lang="en-GB" dirty="0" err="1"/>
              <a:t>AlexNet</a:t>
            </a:r>
            <a:r>
              <a:rPr lang="sr-Latn-RS" dirty="0"/>
              <a:t>-u</a:t>
            </a:r>
            <a:r>
              <a:rPr lang="en-GB" dirty="0"/>
              <a:t>) </a:t>
            </a:r>
          </a:p>
        </p:txBody>
      </p:sp>
      <p:pic>
        <p:nvPicPr>
          <p:cNvPr id="38914" name="Picture 2" descr="https://adeshpande3.github.io/assets/GoogleNe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996952"/>
            <a:ext cx="6149008" cy="3764452"/>
          </a:xfrm>
          <a:prstGeom prst="rect">
            <a:avLst/>
          </a:prstGeom>
          <a:noFill/>
          <a:ln w="1905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43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Zaključci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Prednosti</a:t>
            </a:r>
            <a:endParaRPr lang="en-GB" dirty="0"/>
          </a:p>
          <a:p>
            <a:pPr lvl="1"/>
            <a:r>
              <a:rPr lang="sr-Latn-RS" dirty="0"/>
              <a:t>Izuzetna uspešnost u jasno i usko definisanim zadacima</a:t>
            </a:r>
            <a:endParaRPr lang="en-GB" dirty="0"/>
          </a:p>
          <a:p>
            <a:pPr lvl="1"/>
            <a:r>
              <a:rPr lang="sr-Latn-RS" dirty="0"/>
              <a:t>Laka primena</a:t>
            </a:r>
            <a:r>
              <a:rPr lang="en-GB" dirty="0"/>
              <a:t>: n</a:t>
            </a:r>
            <a:r>
              <a:rPr lang="sr-Latn-RS" dirty="0"/>
              <a:t>ema potrebe da ih razumemo kako bi ih koristili</a:t>
            </a:r>
            <a:endParaRPr lang="en-GB" dirty="0"/>
          </a:p>
          <a:p>
            <a:pPr lvl="1"/>
            <a:endParaRPr lang="en-GB" dirty="0"/>
          </a:p>
          <a:p>
            <a:r>
              <a:rPr lang="sr-Latn-RS" dirty="0"/>
              <a:t>Mane</a:t>
            </a:r>
            <a:endParaRPr lang="en-GB" dirty="0"/>
          </a:p>
          <a:p>
            <a:pPr lvl="1"/>
            <a:r>
              <a:rPr lang="sr-Latn-RS" dirty="0"/>
              <a:t>Zahtevaju ogromne količine podataka za učenje/trening koje obično nisu dostupne u medicini</a:t>
            </a:r>
            <a:endParaRPr lang="en-GB" dirty="0"/>
          </a:p>
          <a:p>
            <a:pPr lvl="1"/>
            <a:r>
              <a:rPr lang="sr-Latn-RS" dirty="0"/>
              <a:t>Imaju običaj da se previše prilagode (</a:t>
            </a:r>
            <a:r>
              <a:rPr lang="en-GB" i="1" dirty="0"/>
              <a:t>over-fit</a:t>
            </a:r>
            <a:r>
              <a:rPr lang="sr-Latn-RS" dirty="0"/>
              <a:t>), postanu suviše specifične i nedovoljno opšte, za određeni uređaj za snimanje, instituciju, način obrade snimaka</a:t>
            </a:r>
            <a:endParaRPr lang="en-GB" dirty="0"/>
          </a:p>
          <a:p>
            <a:pPr lvl="1"/>
            <a:r>
              <a:rPr lang="sr-Latn-RS" dirty="0"/>
              <a:t>I dalje </a:t>
            </a:r>
            <a:r>
              <a:rPr lang="en-GB" dirty="0" err="1"/>
              <a:t>relativ</a:t>
            </a:r>
            <a:r>
              <a:rPr lang="sr-Latn-RS" dirty="0"/>
              <a:t>no spore </a:t>
            </a:r>
            <a:r>
              <a:rPr lang="en-GB" dirty="0"/>
              <a:t>(</a:t>
            </a:r>
            <a:r>
              <a:rPr lang="sr-Latn-RS" dirty="0"/>
              <a:t>i obuka i sam rad</a:t>
            </a:r>
            <a:r>
              <a:rPr lang="en-GB" dirty="0"/>
              <a:t>)</a:t>
            </a:r>
            <a:r>
              <a:rPr lang="sr-Latn-RS" dirty="0"/>
              <a:t> i zahtevne u smislu računarskih resursa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188A-47FC-4518-B75F-B51F8A84E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852043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42DA3-C505-4EAD-B943-59A5249AE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INCISIVE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FFF21-9935-4446-9077-491F9D461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Evropski Horizon2020 projekat</a:t>
            </a:r>
          </a:p>
          <a:p>
            <a:r>
              <a:rPr lang="sr-Latn-RS" dirty="0"/>
              <a:t>Cilj je rano otkrivanje:</a:t>
            </a:r>
          </a:p>
          <a:p>
            <a:pPr lvl="1"/>
            <a:r>
              <a:rPr lang="sr-Latn-RS" dirty="0"/>
              <a:t>raka pluća u radiografskim snimcima</a:t>
            </a:r>
          </a:p>
          <a:p>
            <a:pPr lvl="1"/>
            <a:r>
              <a:rPr lang="sr-Latn-RS" dirty="0"/>
              <a:t>raka dojke u mamografskim snimcima</a:t>
            </a:r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652E1B3-8DD7-405D-85FB-90C49424C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42034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0ECE6682-F03B-48B4-997A-6D4839733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225638" y="2872727"/>
            <a:ext cx="3951090" cy="17512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AEE3C68-BA94-4FD0-9549-70326B84088B}"/>
              </a:ext>
            </a:extLst>
          </p:cNvPr>
          <p:cNvSpPr txBox="1"/>
          <p:nvPr/>
        </p:nvSpPr>
        <p:spPr>
          <a:xfrm>
            <a:off x="2643065" y="557141"/>
            <a:ext cx="1620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Ulazni snimak .dcm</a:t>
            </a:r>
            <a:endParaRPr lang="en-GB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46E75B-74A2-43D6-9C62-23005BE9F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575" y="430867"/>
            <a:ext cx="837534" cy="868101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EBFE867-B57A-4285-B576-B134D39380BB}"/>
              </a:ext>
            </a:extLst>
          </p:cNvPr>
          <p:cNvSpPr/>
          <p:nvPr/>
        </p:nvSpPr>
        <p:spPr>
          <a:xfrm>
            <a:off x="2336139" y="1104548"/>
            <a:ext cx="2234035" cy="562074"/>
          </a:xfrm>
          <a:prstGeom prst="roundRect">
            <a:avLst/>
          </a:prstGeom>
          <a:solidFill>
            <a:srgbClr val="31CC00">
              <a:alpha val="3098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2"/>
                </a:solidFill>
              </a:rPr>
              <a:t>Gatekeeper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sr-Latn-RS" sz="1600" dirty="0">
                <a:solidFill>
                  <a:schemeClr val="tx2"/>
                </a:solidFill>
              </a:rPr>
              <a:t>klasifikator</a:t>
            </a:r>
            <a:endParaRPr lang="en-GB" sz="1600" dirty="0">
              <a:solidFill>
                <a:schemeClr val="tx2"/>
              </a:solidFill>
            </a:endParaRPr>
          </a:p>
          <a:p>
            <a:pPr algn="ctr"/>
            <a:r>
              <a:rPr lang="en-GB" sz="1600" dirty="0">
                <a:solidFill>
                  <a:schemeClr val="tx2"/>
                </a:solidFill>
              </a:rPr>
              <a:t>“</a:t>
            </a:r>
            <a:r>
              <a:rPr lang="sr-Latn-RS" sz="1600" dirty="0">
                <a:solidFill>
                  <a:schemeClr val="tx2"/>
                </a:solidFill>
              </a:rPr>
              <a:t>Jesu pluća</a:t>
            </a:r>
            <a:r>
              <a:rPr lang="en-GB" sz="1600" dirty="0">
                <a:solidFill>
                  <a:schemeClr val="tx2"/>
                </a:solidFill>
              </a:rPr>
              <a:t>?”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2C9E15-BEE2-47EE-AE81-73549CF63F2E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>
            <a:off x="3453156" y="864918"/>
            <a:ext cx="1" cy="23963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98FB5A7-9686-43B7-93C3-4021FD049288}"/>
              </a:ext>
            </a:extLst>
          </p:cNvPr>
          <p:cNvCxnSpPr>
            <a:cxnSpLocks/>
            <a:stCxn id="34" idx="1"/>
          </p:cNvCxnSpPr>
          <p:nvPr/>
        </p:nvCxnSpPr>
        <p:spPr>
          <a:xfrm rot="10800000">
            <a:off x="1331641" y="1050033"/>
            <a:ext cx="1004499" cy="335552"/>
          </a:xfrm>
          <a:prstGeom prst="bentConnector3">
            <a:avLst>
              <a:gd name="adj1" fmla="val 100446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C01B507-5725-4949-9452-E5F9F5B007F0}"/>
              </a:ext>
            </a:extLst>
          </p:cNvPr>
          <p:cNvSpPr txBox="1"/>
          <p:nvPr/>
        </p:nvSpPr>
        <p:spPr>
          <a:xfrm>
            <a:off x="773579" y="562625"/>
            <a:ext cx="1116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>
                <a:solidFill>
                  <a:srgbClr val="FF0000"/>
                </a:solidFill>
              </a:rPr>
              <a:t>Šta i kako vraćamo?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8C46CC-7236-4ACA-8CCA-E7B0E9824EB9}"/>
              </a:ext>
            </a:extLst>
          </p:cNvPr>
          <p:cNvSpPr txBox="1"/>
          <p:nvPr/>
        </p:nvSpPr>
        <p:spPr>
          <a:xfrm>
            <a:off x="1763688" y="1126056"/>
            <a:ext cx="50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/>
              <a:t>Ne</a:t>
            </a:r>
            <a:endParaRPr lang="en-GB" sz="1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0C134F9-A30C-418A-8259-44797A88A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855" y="1493555"/>
            <a:ext cx="816695" cy="816695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C2A663C-34E0-46E9-9FE7-3F5E34D066DD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3453155" y="1666622"/>
            <a:ext cx="2" cy="31951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A7126AA-E31F-424C-A1AD-74DAB4BA2123}"/>
              </a:ext>
            </a:extLst>
          </p:cNvPr>
          <p:cNvSpPr/>
          <p:nvPr/>
        </p:nvSpPr>
        <p:spPr>
          <a:xfrm>
            <a:off x="2336139" y="1986137"/>
            <a:ext cx="2234035" cy="562074"/>
          </a:xfrm>
          <a:prstGeom prst="roundRect">
            <a:avLst/>
          </a:prstGeom>
          <a:solidFill>
            <a:srgbClr val="F7903B">
              <a:alpha val="3098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solidFill>
                  <a:schemeClr val="tx2"/>
                </a:solidFill>
              </a:rPr>
              <a:t>Orijentacija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sr-Latn-RS" sz="1600" dirty="0">
                <a:solidFill>
                  <a:schemeClr val="tx2"/>
                </a:solidFill>
              </a:rPr>
              <a:t>snimka</a:t>
            </a:r>
            <a:endParaRPr lang="en-GB" sz="1600" dirty="0">
              <a:solidFill>
                <a:schemeClr val="tx2"/>
              </a:solidFill>
            </a:endParaRPr>
          </a:p>
          <a:p>
            <a:pPr algn="ctr"/>
            <a:r>
              <a:rPr lang="en-GB" sz="1600" dirty="0">
                <a:solidFill>
                  <a:schemeClr val="tx2"/>
                </a:solidFill>
              </a:rPr>
              <a:t>“</a:t>
            </a:r>
            <a:r>
              <a:rPr lang="sr-Latn-RS" sz="1600" dirty="0">
                <a:solidFill>
                  <a:schemeClr val="tx2"/>
                </a:solidFill>
              </a:rPr>
              <a:t>Kako da ga okrenem</a:t>
            </a:r>
            <a:r>
              <a:rPr lang="en-GB" sz="1600" dirty="0">
                <a:solidFill>
                  <a:schemeClr val="tx2"/>
                </a:solidFill>
              </a:rPr>
              <a:t>?”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4818C-7F53-423D-9413-8C1F4B4A09C2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flipH="1">
            <a:off x="3453154" y="2548211"/>
            <a:ext cx="3" cy="50518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F28EB27-A69B-4C79-8F35-1E6F38DA4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4796744" y="2261519"/>
            <a:ext cx="837534" cy="913613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7ED85005-D4A2-44FD-956D-23C6741638AC}"/>
              </a:ext>
            </a:extLst>
          </p:cNvPr>
          <p:cNvSpPr/>
          <p:nvPr/>
        </p:nvSpPr>
        <p:spPr>
          <a:xfrm>
            <a:off x="2336136" y="3053394"/>
            <a:ext cx="2234035" cy="562074"/>
          </a:xfrm>
          <a:prstGeom prst="roundRect">
            <a:avLst/>
          </a:prstGeom>
          <a:solidFill>
            <a:srgbClr val="00B0F0">
              <a:alpha val="3098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solidFill>
                  <a:schemeClr val="tx2"/>
                </a:solidFill>
              </a:rPr>
              <a:t>Segmentacija</a:t>
            </a:r>
            <a:r>
              <a:rPr lang="en-GB" sz="1600" dirty="0">
                <a:solidFill>
                  <a:schemeClr val="tx2"/>
                </a:solidFill>
              </a:rPr>
              <a:t> </a:t>
            </a:r>
            <a:r>
              <a:rPr lang="sr-Latn-RS" sz="1600" dirty="0">
                <a:solidFill>
                  <a:schemeClr val="tx2"/>
                </a:solidFill>
              </a:rPr>
              <a:t>snimka</a:t>
            </a:r>
            <a:endParaRPr lang="en-GB" sz="1600" dirty="0">
              <a:solidFill>
                <a:schemeClr val="tx2"/>
              </a:solidFill>
            </a:endParaRPr>
          </a:p>
          <a:p>
            <a:pPr algn="ctr"/>
            <a:r>
              <a:rPr lang="en-GB" sz="1600" dirty="0">
                <a:solidFill>
                  <a:schemeClr val="tx2"/>
                </a:solidFill>
              </a:rPr>
              <a:t>“</a:t>
            </a:r>
            <a:r>
              <a:rPr lang="sr-Latn-RS" sz="1600" dirty="0">
                <a:solidFill>
                  <a:schemeClr val="tx2"/>
                </a:solidFill>
              </a:rPr>
              <a:t>Gde su pluća</a:t>
            </a:r>
            <a:r>
              <a:rPr lang="en-GB" sz="1600" dirty="0">
                <a:solidFill>
                  <a:schemeClr val="tx2"/>
                </a:solidFill>
              </a:rPr>
              <a:t>?”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C4D13A3-8D6E-4947-9CC7-2F8A4CDD2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818628" y="4509120"/>
            <a:ext cx="806812" cy="919198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AEF6FB7-8257-43ED-9E8F-78ADA2BACC2B}"/>
              </a:ext>
            </a:extLst>
          </p:cNvPr>
          <p:cNvCxnSpPr>
            <a:cxnSpLocks/>
            <a:stCxn id="59" idx="2"/>
            <a:endCxn id="67" idx="0"/>
          </p:cNvCxnSpPr>
          <p:nvPr/>
        </p:nvCxnSpPr>
        <p:spPr>
          <a:xfrm>
            <a:off x="3453154" y="3615468"/>
            <a:ext cx="0" cy="560318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520DE369-3DF7-4B52-A836-8864ED812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383" y="3414222"/>
            <a:ext cx="799302" cy="919197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A38A7504-AE1F-4D0F-B713-5003B14B4821}"/>
              </a:ext>
            </a:extLst>
          </p:cNvPr>
          <p:cNvSpPr/>
          <p:nvPr/>
        </p:nvSpPr>
        <p:spPr>
          <a:xfrm>
            <a:off x="2336136" y="4175786"/>
            <a:ext cx="2234035" cy="562074"/>
          </a:xfrm>
          <a:prstGeom prst="roundRect">
            <a:avLst/>
          </a:prstGeom>
          <a:solidFill>
            <a:srgbClr val="FFFF00">
              <a:alpha val="3098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solidFill>
                  <a:schemeClr val="tx2"/>
                </a:solidFill>
              </a:rPr>
              <a:t>Prilagođenje </a:t>
            </a:r>
            <a:r>
              <a:rPr lang="sr-Latn-RS" sz="1600" dirty="0">
                <a:solidFill>
                  <a:schemeClr val="tx2"/>
                </a:solidFill>
              </a:rPr>
              <a:t>obrade</a:t>
            </a:r>
            <a:endParaRPr lang="en-GB" sz="1600" dirty="0">
              <a:solidFill>
                <a:schemeClr val="tx2"/>
              </a:solidFill>
            </a:endParaRPr>
          </a:p>
          <a:p>
            <a:pPr algn="ctr"/>
            <a:r>
              <a:rPr lang="en-GB" sz="1600" dirty="0">
                <a:solidFill>
                  <a:schemeClr val="tx2"/>
                </a:solidFill>
              </a:rPr>
              <a:t>“</a:t>
            </a:r>
            <a:r>
              <a:rPr lang="sr-Latn-RS" sz="1600" dirty="0">
                <a:solidFill>
                  <a:schemeClr val="tx2"/>
                </a:solidFill>
              </a:rPr>
              <a:t>Da izgleda kao ostale</a:t>
            </a:r>
            <a:r>
              <a:rPr lang="en-GB" sz="1600" dirty="0">
                <a:solidFill>
                  <a:schemeClr val="tx2"/>
                </a:solidFill>
              </a:rPr>
              <a:t>”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B15C7BB-B99B-4876-8B1E-34BE8D018E2B}"/>
              </a:ext>
            </a:extLst>
          </p:cNvPr>
          <p:cNvSpPr/>
          <p:nvPr/>
        </p:nvSpPr>
        <p:spPr>
          <a:xfrm>
            <a:off x="2336136" y="5243190"/>
            <a:ext cx="2234035" cy="562074"/>
          </a:xfrm>
          <a:prstGeom prst="roundRect">
            <a:avLst/>
          </a:prstGeom>
          <a:solidFill>
            <a:srgbClr val="7030A0">
              <a:alpha val="3098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RS" sz="1600" b="1" dirty="0">
                <a:solidFill>
                  <a:schemeClr val="tx2"/>
                </a:solidFill>
              </a:rPr>
              <a:t>Analitička </a:t>
            </a:r>
            <a:r>
              <a:rPr lang="sr-Latn-RS" sz="1600" dirty="0">
                <a:solidFill>
                  <a:schemeClr val="tx2"/>
                </a:solidFill>
              </a:rPr>
              <a:t>obrada</a:t>
            </a:r>
            <a:endParaRPr lang="en-GB" sz="1600" dirty="0">
              <a:solidFill>
                <a:schemeClr val="tx2"/>
              </a:solidFill>
            </a:endParaRPr>
          </a:p>
          <a:p>
            <a:pPr algn="ctr"/>
            <a:r>
              <a:rPr lang="en-GB" sz="1600" dirty="0">
                <a:solidFill>
                  <a:schemeClr val="tx2"/>
                </a:solidFill>
              </a:rPr>
              <a:t>“</a:t>
            </a:r>
            <a:r>
              <a:rPr lang="sr-Latn-RS" sz="1600" dirty="0">
                <a:solidFill>
                  <a:schemeClr val="tx2"/>
                </a:solidFill>
              </a:rPr>
              <a:t>Šta nam ne treba?</a:t>
            </a:r>
            <a:r>
              <a:rPr lang="en-GB" sz="1600" dirty="0">
                <a:solidFill>
                  <a:schemeClr val="tx2"/>
                </a:solidFill>
              </a:rPr>
              <a:t>”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7CE79CC-A1E8-4479-A0F4-C13F1BB8A5A2}"/>
              </a:ext>
            </a:extLst>
          </p:cNvPr>
          <p:cNvCxnSpPr>
            <a:cxnSpLocks/>
            <a:stCxn id="67" idx="2"/>
            <a:endCxn id="68" idx="0"/>
          </p:cNvCxnSpPr>
          <p:nvPr/>
        </p:nvCxnSpPr>
        <p:spPr>
          <a:xfrm>
            <a:off x="3453154" y="4737860"/>
            <a:ext cx="0" cy="50533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2E12505-7A83-48FC-B896-76292C0404AC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4570171" y="5524227"/>
            <a:ext cx="2378093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843F3F9D-FA88-4F22-99F3-B883C5C8EE07}"/>
              </a:ext>
            </a:extLst>
          </p:cNvPr>
          <p:cNvSpPr txBox="1"/>
          <p:nvPr/>
        </p:nvSpPr>
        <p:spPr>
          <a:xfrm>
            <a:off x="3453154" y="2543774"/>
            <a:ext cx="1478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/>
              <a:t>Pravilno okrenut snimak</a:t>
            </a:r>
            <a:endParaRPr lang="en-GB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FA1F1B-FBCC-4B15-83A5-17C718BC6A2F}"/>
              </a:ext>
            </a:extLst>
          </p:cNvPr>
          <p:cNvSpPr txBox="1"/>
          <p:nvPr/>
        </p:nvSpPr>
        <p:spPr>
          <a:xfrm>
            <a:off x="3453154" y="3624631"/>
            <a:ext cx="1478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/>
              <a:t>Isečen region od interesa</a:t>
            </a:r>
            <a:endParaRPr lang="en-GB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14CF5E-E467-4CB0-A7AE-751B748F1A6C}"/>
              </a:ext>
            </a:extLst>
          </p:cNvPr>
          <p:cNvSpPr txBox="1"/>
          <p:nvPr/>
        </p:nvSpPr>
        <p:spPr>
          <a:xfrm>
            <a:off x="3433627" y="4714066"/>
            <a:ext cx="147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/>
              <a:t>Prilagođeni izgled</a:t>
            </a:r>
            <a:endParaRPr lang="en-GB" sz="14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DC2AAD5-71EA-44AD-8F51-CA6C5B3A5E91}"/>
              </a:ext>
            </a:extLst>
          </p:cNvPr>
          <p:cNvSpPr txBox="1"/>
          <p:nvPr/>
        </p:nvSpPr>
        <p:spPr>
          <a:xfrm>
            <a:off x="3851920" y="5928807"/>
            <a:ext cx="113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 dirty="0"/>
              <a:t>Eliminisane kosti</a:t>
            </a:r>
            <a:endParaRPr lang="en-GB" sz="1400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0806280-8A2C-4FF7-BD5D-20DD15F7D2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8627" y="5620137"/>
            <a:ext cx="803057" cy="998984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5878CC8-1A24-4E05-ACFB-1A8DEB0BF1F6}"/>
              </a:ext>
            </a:extLst>
          </p:cNvPr>
          <p:cNvCxnSpPr>
            <a:cxnSpLocks/>
            <a:stCxn id="96" idx="3"/>
            <a:endCxn id="93" idx="2"/>
          </p:cNvCxnSpPr>
          <p:nvPr/>
        </p:nvCxnSpPr>
        <p:spPr>
          <a:xfrm flipV="1">
            <a:off x="7201183" y="1540891"/>
            <a:ext cx="0" cy="231925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870E75A-3A20-40A0-8EA8-7EDB2C451175}"/>
              </a:ext>
            </a:extLst>
          </p:cNvPr>
          <p:cNvSpPr txBox="1"/>
          <p:nvPr/>
        </p:nvSpPr>
        <p:spPr>
          <a:xfrm>
            <a:off x="6084168" y="964331"/>
            <a:ext cx="223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/>
              <a:t>Dijagnostički rezultat</a:t>
            </a:r>
            <a:endParaRPr lang="en-GB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1FACD6-91CB-468B-8567-A13660858519}"/>
              </a:ext>
            </a:extLst>
          </p:cNvPr>
          <p:cNvSpPr txBox="1"/>
          <p:nvPr/>
        </p:nvSpPr>
        <p:spPr>
          <a:xfrm>
            <a:off x="6084168" y="1233114"/>
            <a:ext cx="2234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400" dirty="0">
                <a:solidFill>
                  <a:srgbClr val="FF0000"/>
                </a:solidFill>
              </a:rPr>
              <a:t>Koji format?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8A4381E-F638-4616-9DEA-3E156246ABE3}"/>
              </a:ext>
            </a:extLst>
          </p:cNvPr>
          <p:cNvSpPr txBox="1"/>
          <p:nvPr/>
        </p:nvSpPr>
        <p:spPr>
          <a:xfrm>
            <a:off x="6380455" y="5679758"/>
            <a:ext cx="2399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Dijagnostička CNN</a:t>
            </a:r>
            <a:endParaRPr lang="en-GB" dirty="0"/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B14F6B22-8218-4124-A233-D327A01E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87767-7600-4A32-83B7-8A9E764D9483}"/>
              </a:ext>
            </a:extLst>
          </p:cNvPr>
          <p:cNvSpPr txBox="1"/>
          <p:nvPr/>
        </p:nvSpPr>
        <p:spPr>
          <a:xfrm>
            <a:off x="161597" y="20005"/>
            <a:ext cx="3179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800" dirty="0">
                <a:latin typeface="+mj-lt"/>
              </a:rPr>
              <a:t>INCISIVE Arhitektura</a:t>
            </a:r>
            <a:endParaRPr lang="en-GB" sz="2800" dirty="0">
              <a:latin typeface="+mj-l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19B6FB2-BCEA-52C3-2A54-36E7379B1DDC}"/>
              </a:ext>
            </a:extLst>
          </p:cNvPr>
          <p:cNvSpPr/>
          <p:nvPr/>
        </p:nvSpPr>
        <p:spPr>
          <a:xfrm>
            <a:off x="2251979" y="1006800"/>
            <a:ext cx="2395993" cy="76601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A5FAB6-218E-1AC6-62D7-75616D114D88}"/>
              </a:ext>
            </a:extLst>
          </p:cNvPr>
          <p:cNvSpPr/>
          <p:nvPr/>
        </p:nvSpPr>
        <p:spPr>
          <a:xfrm>
            <a:off x="2268444" y="1884415"/>
            <a:ext cx="2395993" cy="7524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9CF1C-19FA-69A0-789B-882894F1FE1B}"/>
              </a:ext>
            </a:extLst>
          </p:cNvPr>
          <p:cNvSpPr txBox="1"/>
          <p:nvPr/>
        </p:nvSpPr>
        <p:spPr>
          <a:xfrm>
            <a:off x="197474" y="5559475"/>
            <a:ext cx="173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>
                <a:solidFill>
                  <a:srgbClr val="FF0000"/>
                </a:solidFill>
              </a:rPr>
              <a:t>Klasifikator</a:t>
            </a:r>
          </a:p>
          <a:p>
            <a:r>
              <a:rPr lang="sr-Latn-RS" dirty="0">
                <a:solidFill>
                  <a:srgbClr val="7030A0"/>
                </a:solidFill>
              </a:rPr>
              <a:t>Segmentacija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4BD37CE-F699-4C47-02FA-5B59A21DCDAB}"/>
              </a:ext>
            </a:extLst>
          </p:cNvPr>
          <p:cNvSpPr/>
          <p:nvPr/>
        </p:nvSpPr>
        <p:spPr>
          <a:xfrm>
            <a:off x="6084168" y="1717332"/>
            <a:ext cx="2395993" cy="396242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99DBF7-8480-FC8F-FCFF-894CDB61D1DD}"/>
              </a:ext>
            </a:extLst>
          </p:cNvPr>
          <p:cNvSpPr/>
          <p:nvPr/>
        </p:nvSpPr>
        <p:spPr>
          <a:xfrm>
            <a:off x="2258937" y="2959886"/>
            <a:ext cx="2395993" cy="752497"/>
          </a:xfrm>
          <a:prstGeom prst="round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3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Klasifikacija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Procenjuje se kategorija objekta na osnovu odziva na filtere obeležja</a:t>
            </a:r>
            <a:endParaRPr lang="en-GB" dirty="0"/>
          </a:p>
          <a:p>
            <a:r>
              <a:rPr lang="sr-Latn-RS" dirty="0"/>
              <a:t>Obično ne-linearne funkcije koje mapiraju odzive obeležja</a:t>
            </a:r>
            <a:endParaRPr lang="en-GB" dirty="0"/>
          </a:p>
          <a:p>
            <a:r>
              <a:rPr lang="sr-Latn-RS" dirty="0"/>
              <a:t>Dele multi-dimenzionalni prostor obeležja u regione koji se ne preklapaju</a:t>
            </a:r>
          </a:p>
          <a:p>
            <a:pPr lvl="1"/>
            <a:r>
              <a:rPr lang="sr-Latn-RS" dirty="0"/>
              <a:t>Npr.</a:t>
            </a:r>
            <a:r>
              <a:rPr lang="en-GB" dirty="0"/>
              <a:t> Support Vector Machines, LDA …</a:t>
            </a: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752725" y="4073525"/>
            <a:ext cx="0" cy="22336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752725" y="6307138"/>
            <a:ext cx="31321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 dirty="0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195638" y="5476875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338513" y="5153025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3590925" y="5332413"/>
            <a:ext cx="142875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052763" y="5045075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3876675" y="5045075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4376738" y="5116513"/>
            <a:ext cx="142875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090988" y="5403850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3876675" y="4611688"/>
            <a:ext cx="142875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987800" y="4827588"/>
            <a:ext cx="142875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448050" y="4900613"/>
            <a:ext cx="142875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3338513" y="4611688"/>
            <a:ext cx="142875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3733800" y="4397375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3700463" y="4829175"/>
            <a:ext cx="142875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5681663" y="5402263"/>
            <a:ext cx="142875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681663" y="4864100"/>
            <a:ext cx="142875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467350" y="4430713"/>
            <a:ext cx="142875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5026025" y="4970463"/>
            <a:ext cx="142875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6022975" y="4611688"/>
            <a:ext cx="142875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5951538" y="5080000"/>
            <a:ext cx="142875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4954588" y="4575175"/>
            <a:ext cx="142875" cy="144463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5253038" y="5332413"/>
            <a:ext cx="142875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3789363" y="5189538"/>
            <a:ext cx="671027" cy="1157287"/>
            <a:chOff x="3789363" y="5189538"/>
            <a:chExt cx="671027" cy="11572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900003" y="5767388"/>
                  <a:ext cx="560387" cy="579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r-Latn-CS" alt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sr-Latn-CS" altLang="en-US" sz="32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altLang="en-US" sz="3200" baseline="-25000" dirty="0">
                    <a:latin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29" name="Text 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00003" y="5767388"/>
                  <a:ext cx="560387" cy="57943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H="1" flipV="1">
              <a:off x="3789363" y="5189538"/>
              <a:ext cx="301625" cy="75565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5253038" y="4646613"/>
            <a:ext cx="142875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5808663" y="4357688"/>
            <a:ext cx="142875" cy="144462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3200" dirty="0">
              <a:latin typeface="Times New Roman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450925" y="4991100"/>
            <a:ext cx="587375" cy="1158081"/>
            <a:chOff x="5450925" y="4991100"/>
            <a:chExt cx="587375" cy="1158081"/>
          </a:xfrm>
        </p:grpSpPr>
        <p:sp>
          <p:nvSpPr>
            <p:cNvPr id="34" name="Line 33"/>
            <p:cNvSpPr>
              <a:spLocks noChangeShapeType="1"/>
            </p:cNvSpPr>
            <p:nvPr/>
          </p:nvSpPr>
          <p:spPr bwMode="auto">
            <a:xfrm flipH="1" flipV="1">
              <a:off x="5500688" y="4991100"/>
              <a:ext cx="109537" cy="7381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5450925" y="5569744"/>
                  <a:ext cx="587375" cy="5794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8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60000"/>
                    <a:buFont typeface="Wingdings" pitchFamily="2" charset="2"/>
                    <a:buChar char="q"/>
                    <a:defRPr sz="24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65000"/>
                    <a:buFont typeface="Wingdings" pitchFamily="2" charset="2"/>
                    <a:buChar char="n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itchFamily="2" charset="2"/>
                    <a:buChar char="q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SzPct val="75000"/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Arial" charset="0"/>
                      <a:cs typeface="Arial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r-Latn-CS" altLang="en-US" sz="32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sr-Latn-CS" altLang="en-US" sz="32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GB" altLang="en-US" sz="3200" baseline="-25000" dirty="0">
                    <a:latin typeface="Times New Roman" pitchFamily="18" charset="0"/>
                  </a:endParaRPr>
                </a:p>
              </p:txBody>
            </p:sp>
          </mc:Choice>
          <mc:Fallback xmlns="">
            <p:sp>
              <p:nvSpPr>
                <p:cNvPr id="35" name="Text 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50925" y="5569744"/>
                  <a:ext cx="587375" cy="57943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2987675" y="4362450"/>
            <a:ext cx="1558925" cy="1474788"/>
            <a:chOff x="2987675" y="4362450"/>
            <a:chExt cx="1558925" cy="1474788"/>
          </a:xfrm>
        </p:grpSpPr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3683000" y="5045075"/>
              <a:ext cx="142875" cy="144463"/>
            </a:xfrm>
            <a:prstGeom prst="ellipse">
              <a:avLst/>
            </a:prstGeom>
            <a:solidFill>
              <a:srgbClr val="92D05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 dirty="0">
                <a:latin typeface="Times New Roman" pitchFamily="18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2987675" y="4362450"/>
              <a:ext cx="1558925" cy="1474788"/>
            </a:xfrm>
            <a:prstGeom prst="ellipse">
              <a:avLst/>
            </a:prstGeom>
            <a:noFill/>
            <a:ln w="38100">
              <a:solidFill>
                <a:srgbClr val="92D05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 dirty="0">
                <a:latin typeface="Times New Roman" pitchFamily="18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25988" y="4162425"/>
            <a:ext cx="1558925" cy="1474788"/>
            <a:chOff x="4725988" y="4162425"/>
            <a:chExt cx="1558925" cy="1474788"/>
          </a:xfrm>
        </p:grpSpPr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5432425" y="4826000"/>
              <a:ext cx="142875" cy="144463"/>
            </a:xfrm>
            <a:prstGeom prst="ellipse">
              <a:avLst/>
            </a:prstGeom>
            <a:solidFill>
              <a:srgbClr val="C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 dirty="0">
                <a:solidFill>
                  <a:schemeClr val="tx2"/>
                </a:solidFill>
                <a:latin typeface="Times New Roman" pitchFamily="18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4725988" y="4162425"/>
              <a:ext cx="1558925" cy="1474788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60000"/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6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itchFamily="2" charset="2"/>
                <a:buChar char="q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3200" dirty="0">
                <a:latin typeface="Times New Roman" pitchFamily="18" charset="0"/>
              </a:endParaRPr>
            </a:p>
          </p:txBody>
        </p:sp>
      </p:grp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DBF7D1A4-511F-4481-A635-BC17183E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712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Izbor obeležja (filtera)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723256"/>
            <a:ext cx="8229600" cy="2353816"/>
          </a:xfrm>
        </p:spPr>
        <p:txBody>
          <a:bodyPr>
            <a:normAutofit/>
          </a:bodyPr>
          <a:lstStyle/>
          <a:p>
            <a:r>
              <a:rPr lang="sr-Latn-RS" dirty="0"/>
              <a:t>Iz znanja i iskustva</a:t>
            </a:r>
            <a:endParaRPr lang="en-GB" dirty="0"/>
          </a:p>
          <a:p>
            <a:r>
              <a:rPr lang="sr-Latn-RS" dirty="0"/>
              <a:t>Obično su to </a:t>
            </a:r>
            <a:r>
              <a:rPr lang="en-GB" b="1" i="1" dirty="0"/>
              <a:t>filter bank</a:t>
            </a:r>
            <a:r>
              <a:rPr lang="sr-Latn-RS" b="1" i="1" dirty="0"/>
              <a:t>e</a:t>
            </a:r>
            <a:r>
              <a:rPr lang="en-GB" dirty="0"/>
              <a:t> </a:t>
            </a:r>
            <a:r>
              <a:rPr lang="sr-Latn-RS" dirty="0"/>
              <a:t>srodnih struktuiranih </a:t>
            </a:r>
            <a:r>
              <a:rPr lang="en-GB" dirty="0"/>
              <a:t>fun</a:t>
            </a:r>
            <a:r>
              <a:rPr lang="sr-Latn-RS" dirty="0"/>
              <a:t>kcija</a:t>
            </a:r>
            <a:endParaRPr lang="en-GB" dirty="0"/>
          </a:p>
          <a:p>
            <a:pPr lvl="1"/>
            <a:r>
              <a:rPr lang="en-GB" dirty="0"/>
              <a:t>Gabor </a:t>
            </a:r>
            <a:r>
              <a:rPr lang="sr-Latn-RS" dirty="0"/>
              <a:t>funkcije</a:t>
            </a:r>
            <a:r>
              <a:rPr lang="en-GB" dirty="0"/>
              <a:t>, </a:t>
            </a:r>
            <a:r>
              <a:rPr lang="sr-Latn-RS" dirty="0"/>
              <a:t>izvodi </a:t>
            </a:r>
            <a:r>
              <a:rPr lang="en-GB" dirty="0" err="1"/>
              <a:t>Gaus</a:t>
            </a:r>
            <a:r>
              <a:rPr lang="sr-Latn-RS" dirty="0"/>
              <a:t>a</a:t>
            </a:r>
            <a:r>
              <a:rPr lang="en-GB" dirty="0"/>
              <a:t>, </a:t>
            </a:r>
            <a:r>
              <a:rPr lang="sr-Latn-RS" dirty="0"/>
              <a:t>razni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sr-Latn-RS" dirty="0"/>
              <a:t>jv</a:t>
            </a:r>
            <a:r>
              <a:rPr lang="en-GB" dirty="0"/>
              <a:t>let</a:t>
            </a:r>
            <a:r>
              <a:rPr lang="sr-Latn-RS" dirty="0"/>
              <a:t>i</a:t>
            </a:r>
            <a:r>
              <a:rPr lang="en-GB" dirty="0"/>
              <a:t> …</a:t>
            </a:r>
          </a:p>
          <a:p>
            <a:r>
              <a:rPr lang="sr-Latn-RS" dirty="0"/>
              <a:t>Izabrane da odgovaraju određenoj primeni</a:t>
            </a:r>
            <a:endParaRPr lang="en-GB" dirty="0"/>
          </a:p>
          <a:p>
            <a:pPr lvl="1"/>
            <a:r>
              <a:rPr lang="sr-Latn-RS" dirty="0"/>
              <a:t>Tipu objekta</a:t>
            </a:r>
            <a:r>
              <a:rPr lang="en-GB" dirty="0"/>
              <a:t>, </a:t>
            </a:r>
            <a:r>
              <a:rPr lang="sr-Latn-RS" dirty="0"/>
              <a:t>oblika, strukture, boje ... koja se traži</a:t>
            </a:r>
            <a:endParaRPr lang="en-GB" dirty="0"/>
          </a:p>
          <a:p>
            <a:r>
              <a:rPr lang="sr-Latn-RS" dirty="0"/>
              <a:t>Isto se mora odabrati koliko će ih biti</a:t>
            </a:r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9" y="3831282"/>
            <a:ext cx="4070536" cy="269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715" y="3935300"/>
            <a:ext cx="42767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0E36CE-7166-4927-905C-F7044AC1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201240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990600"/>
          </a:xfrm>
        </p:spPr>
        <p:txBody>
          <a:bodyPr/>
          <a:lstStyle/>
          <a:p>
            <a:r>
              <a:rPr lang="sr-Latn-RS" dirty="0"/>
              <a:t>Istorija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95536" y="1340768"/>
            <a:ext cx="8291264" cy="3001838"/>
          </a:xfrm>
        </p:spPr>
        <p:txBody>
          <a:bodyPr>
            <a:normAutofit/>
          </a:bodyPr>
          <a:lstStyle/>
          <a:p>
            <a:r>
              <a:rPr lang="en-GB" dirty="0"/>
              <a:t>ImageNet </a:t>
            </a:r>
            <a:r>
              <a:rPr lang="sr-Latn-RS" dirty="0"/>
              <a:t>takmičenje u prepoznavanju objekata od </a:t>
            </a:r>
            <a:r>
              <a:rPr lang="en-GB" dirty="0"/>
              <a:t>2009</a:t>
            </a:r>
          </a:p>
          <a:p>
            <a:pPr lvl="1"/>
            <a:r>
              <a:rPr lang="sr-Latn-RS" dirty="0"/>
              <a:t>Trenutno </a:t>
            </a:r>
            <a:r>
              <a:rPr lang="en-GB" dirty="0"/>
              <a:t>15</a:t>
            </a:r>
            <a:r>
              <a:rPr lang="sr-Latn-RS" dirty="0"/>
              <a:t>+</a:t>
            </a:r>
            <a:r>
              <a:rPr lang="en-GB" dirty="0"/>
              <a:t> </a:t>
            </a:r>
            <a:r>
              <a:rPr lang="en-GB" dirty="0" err="1"/>
              <a:t>milion</a:t>
            </a:r>
            <a:r>
              <a:rPr lang="sr-Latn-RS" dirty="0"/>
              <a:t>a</a:t>
            </a:r>
            <a:r>
              <a:rPr lang="en-GB" dirty="0"/>
              <a:t> </a:t>
            </a:r>
            <a:r>
              <a:rPr lang="sr-Latn-RS" dirty="0"/>
              <a:t>slika u </a:t>
            </a:r>
            <a:r>
              <a:rPr lang="en-GB" dirty="0"/>
              <a:t>20 000</a:t>
            </a:r>
            <a:r>
              <a:rPr lang="sr-Latn-RS" dirty="0"/>
              <a:t>+</a:t>
            </a:r>
            <a:r>
              <a:rPr lang="en-GB" dirty="0"/>
              <a:t> </a:t>
            </a:r>
            <a:r>
              <a:rPr lang="sr-Latn-RS" dirty="0"/>
              <a:t>kategorija</a:t>
            </a:r>
            <a:endParaRPr lang="en-GB" dirty="0"/>
          </a:p>
          <a:p>
            <a:r>
              <a:rPr lang="sr-Latn-RS" dirty="0"/>
              <a:t>Od početka greška najboljih sistema je padala polako d</a:t>
            </a:r>
            <a:r>
              <a:rPr lang="en-GB" dirty="0"/>
              <a:t>o ~26%</a:t>
            </a:r>
          </a:p>
          <a:p>
            <a:r>
              <a:rPr lang="en-GB" dirty="0"/>
              <a:t>2012 </a:t>
            </a:r>
            <a:r>
              <a:rPr lang="en-GB" dirty="0" err="1"/>
              <a:t>AlexNet</a:t>
            </a:r>
            <a:r>
              <a:rPr lang="en-GB" dirty="0"/>
              <a:t> </a:t>
            </a:r>
            <a:r>
              <a:rPr lang="sr-Latn-RS" dirty="0"/>
              <a:t>(</a:t>
            </a:r>
            <a:r>
              <a:rPr lang="en-GB" dirty="0"/>
              <a:t>Ale</a:t>
            </a:r>
            <a:r>
              <a:rPr lang="sr-Latn-RS" dirty="0"/>
              <a:t>x</a:t>
            </a:r>
            <a:r>
              <a:rPr lang="en-GB" dirty="0"/>
              <a:t> </a:t>
            </a:r>
            <a:r>
              <a:rPr lang="en-GB" dirty="0" err="1"/>
              <a:t>Krizhevsk</a:t>
            </a:r>
            <a:r>
              <a:rPr lang="sr-Latn-RS" dirty="0"/>
              <a:t>y et. al.)</a:t>
            </a:r>
            <a:r>
              <a:rPr lang="en-GB" dirty="0"/>
              <a:t> </a:t>
            </a:r>
            <a:r>
              <a:rPr lang="sr-Latn-RS" dirty="0"/>
              <a:t>je spustio grešku sa </a:t>
            </a:r>
            <a:r>
              <a:rPr lang="en-GB" dirty="0"/>
              <a:t>26% </a:t>
            </a:r>
            <a:r>
              <a:rPr lang="sr-Latn-RS" dirty="0"/>
              <a:t>na</a:t>
            </a:r>
            <a:r>
              <a:rPr lang="en-GB" dirty="0"/>
              <a:t> 15%</a:t>
            </a:r>
          </a:p>
          <a:p>
            <a:pPr lvl="1"/>
            <a:r>
              <a:rPr lang="sr-Latn-RS" dirty="0"/>
              <a:t>Od tada, bezbroj organizacija koriste duboke neuralne mreže u osnovi mnogih svojih aktivnosti</a:t>
            </a:r>
            <a:r>
              <a:rPr lang="en-GB" dirty="0"/>
              <a:t>: Facebook, Google, Amazon …</a:t>
            </a:r>
          </a:p>
        </p:txBody>
      </p:sp>
      <p:pic>
        <p:nvPicPr>
          <p:cNvPr id="8196" name="Picture 4" descr="http://karpathy.github.io/assets/cnntsn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" y="3456384"/>
            <a:ext cx="8940790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86EE99-D52C-466A-95E0-6E663504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200" dirty="0">
                <a:latin typeface="+mj-lt"/>
              </a:rPr>
              <a:t>Analiza medicinske slike</a:t>
            </a:r>
          </a:p>
        </p:txBody>
      </p:sp>
    </p:spTree>
    <p:extLst>
      <p:ext uri="{BB962C8B-B14F-4D97-AF65-F5344CB8AC3E}">
        <p14:creationId xmlns:p14="http://schemas.microsoft.com/office/powerpoint/2010/main" val="1670061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Neuralne mreže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N</a:t>
            </a:r>
            <a:r>
              <a:rPr lang="sr-Latn-RS" dirty="0"/>
              <a:t>e</a:t>
            </a:r>
            <a:r>
              <a:rPr lang="en-GB" dirty="0"/>
              <a:t>-linear</a:t>
            </a:r>
            <a:r>
              <a:rPr lang="sr-Latn-RS" dirty="0"/>
              <a:t>ne metode</a:t>
            </a:r>
            <a:r>
              <a:rPr lang="en-GB" dirty="0"/>
              <a:t> </a:t>
            </a:r>
            <a:r>
              <a:rPr lang="sr-Latn-RS" dirty="0"/>
              <a:t>procene</a:t>
            </a:r>
            <a:r>
              <a:rPr lang="en-GB" dirty="0"/>
              <a:t>/</a:t>
            </a:r>
            <a:r>
              <a:rPr lang="sr-Latn-RS" dirty="0"/>
              <a:t>klasifikacije</a:t>
            </a:r>
            <a:endParaRPr lang="en-GB" dirty="0"/>
          </a:p>
          <a:p>
            <a:r>
              <a:rPr lang="sr-Latn-RS" dirty="0"/>
              <a:t>Skup međusobno povezanih čvorova – </a:t>
            </a:r>
            <a:r>
              <a:rPr lang="en-GB" dirty="0"/>
              <a:t>neuron</a:t>
            </a:r>
            <a:r>
              <a:rPr lang="sr-Latn-RS" dirty="0"/>
              <a:t>a poređanih u slojeve</a:t>
            </a:r>
            <a:endParaRPr lang="en-GB" dirty="0"/>
          </a:p>
          <a:p>
            <a:r>
              <a:rPr lang="sr-Latn-RS" dirty="0"/>
              <a:t>Potpuno povezani pristup koji podrazumeva da je sve utiče jedno na drugo</a:t>
            </a:r>
            <a:endParaRPr lang="en-GB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6B91ECC-1179-4184-AFDD-759A99F9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520259"/>
            <a:ext cx="3086100" cy="365125"/>
          </a:xfrm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itchFamily="2" charset="2"/>
              <a:buChar char="q"/>
              <a:defRPr sz="2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sr-Latn-CS" altLang="en-US" sz="1400" dirty="0">
                <a:latin typeface="+mj-lt"/>
              </a:rPr>
              <a:t>Analiza medicinske slike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7DA20B-A7DB-4D45-9466-F6EE44F8D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214688"/>
            <a:ext cx="6629400" cy="2962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E4CDD3-6F4B-462F-9290-718A449DEE07}"/>
              </a:ext>
            </a:extLst>
          </p:cNvPr>
          <p:cNvSpPr txBox="1"/>
          <p:nvPr/>
        </p:nvSpPr>
        <p:spPr>
          <a:xfrm>
            <a:off x="827584" y="587845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rgbClr val="C00000"/>
                </a:solidFill>
              </a:rPr>
              <a:t>Ulazni sloj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C8012F-4C4F-4341-BEB5-6E407321CA96}"/>
              </a:ext>
            </a:extLst>
          </p:cNvPr>
          <p:cNvSpPr txBox="1"/>
          <p:nvPr/>
        </p:nvSpPr>
        <p:spPr>
          <a:xfrm>
            <a:off x="6372200" y="515719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rgbClr val="00B050"/>
                </a:solidFill>
              </a:rPr>
              <a:t>Izlazni sloj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18DB4-7338-4559-9D06-7587E9F86430}"/>
              </a:ext>
            </a:extLst>
          </p:cNvPr>
          <p:cNvSpPr txBox="1"/>
          <p:nvPr/>
        </p:nvSpPr>
        <p:spPr>
          <a:xfrm>
            <a:off x="2627784" y="6127233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rgbClr val="0070C0"/>
                </a:solidFill>
              </a:rPr>
              <a:t>Sakriveni sloj 1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C734CA-4C6F-4E38-9478-C51B3400424D}"/>
              </a:ext>
            </a:extLst>
          </p:cNvPr>
          <p:cNvSpPr txBox="1"/>
          <p:nvPr/>
        </p:nvSpPr>
        <p:spPr>
          <a:xfrm>
            <a:off x="4716016" y="610115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dirty="0">
                <a:solidFill>
                  <a:srgbClr val="0070C0"/>
                </a:solidFill>
              </a:rPr>
              <a:t>Sakriveni sloj 2</a:t>
            </a:r>
            <a:endParaRPr lang="en-GB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317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8048</TotalTime>
  <Words>2834</Words>
  <Application>Microsoft Office PowerPoint</Application>
  <PresentationFormat>On-screen Show (4:3)</PresentationFormat>
  <Paragraphs>808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ＭＳ Ｐゴシック</vt:lpstr>
      <vt:lpstr>Arial</vt:lpstr>
      <vt:lpstr>Calibri</vt:lpstr>
      <vt:lpstr>Calibri Light</vt:lpstr>
      <vt:lpstr>Cambria Math</vt:lpstr>
      <vt:lpstr>Symbol</vt:lpstr>
      <vt:lpstr>Times New Roman</vt:lpstr>
      <vt:lpstr>Wingdings 3</vt:lpstr>
      <vt:lpstr>Office Theme</vt:lpstr>
      <vt:lpstr>Konvolucione neuralne mreže</vt:lpstr>
      <vt:lpstr>Prepoznavanje slika (objekata)</vt:lpstr>
      <vt:lpstr>Otkrivanje (detekcija) objekata</vt:lpstr>
      <vt:lpstr>Klasični pristup: Klasifikacija obeležja</vt:lpstr>
      <vt:lpstr>Izvlačenje obeležja</vt:lpstr>
      <vt:lpstr>Klasifikacija</vt:lpstr>
      <vt:lpstr>Izbor obeležja (filtera)</vt:lpstr>
      <vt:lpstr>Istorija</vt:lpstr>
      <vt:lpstr>Neuralne mreže</vt:lpstr>
      <vt:lpstr>Neuralne mreže</vt:lpstr>
      <vt:lpstr>Sličnost sa biologijom</vt:lpstr>
      <vt:lpstr>PowerPoint Presentation</vt:lpstr>
      <vt:lpstr>Aktivacija neurona</vt:lpstr>
      <vt:lpstr>Obučavanje neuralnih mreža</vt:lpstr>
      <vt:lpstr>Konvolucione neuralne mreže</vt:lpstr>
      <vt:lpstr>Arhitektura mreže</vt:lpstr>
      <vt:lpstr>Konvolucija</vt:lpstr>
      <vt:lpstr>Konvolucija</vt:lpstr>
      <vt:lpstr>Konvolucija: korak = 2</vt:lpstr>
      <vt:lpstr>Konvolucija</vt:lpstr>
      <vt:lpstr>Dodatni filter</vt:lpstr>
      <vt:lpstr>Konvolucioni slojevi (za izvlačenje obeležja)</vt:lpstr>
      <vt:lpstr>Konvolucioni slojevi</vt:lpstr>
      <vt:lpstr>Konvolucija sa obeležjima</vt:lpstr>
      <vt:lpstr>Aktivacione funkcije</vt:lpstr>
      <vt:lpstr>Slojevi za smanjenje rezolucije/objedinjavanje</vt:lpstr>
      <vt:lpstr>Smanjenje rezolucije</vt:lpstr>
      <vt:lpstr>Prostorno objedinjavanje (Pooling Layers)</vt:lpstr>
      <vt:lpstr>Slojevi za smanjenje dimenzionalnosti (1x1)</vt:lpstr>
      <vt:lpstr>Kompletna mreža</vt:lpstr>
      <vt:lpstr>Ravnanje</vt:lpstr>
      <vt:lpstr>Potpuno povezani slojevi</vt:lpstr>
      <vt:lpstr>Obuka mreže</vt:lpstr>
      <vt:lpstr>Funkcija greške (Error/Loss Function)</vt:lpstr>
      <vt:lpstr>Obuka mreže: minimizacija greške</vt:lpstr>
      <vt:lpstr>Obuke mreže: propuštanje unazad</vt:lpstr>
      <vt:lpstr>Propuštanje unazad – Back Propagation</vt:lpstr>
      <vt:lpstr>Propuštanje unazad (Back Propagation)</vt:lpstr>
      <vt:lpstr>Ispuštajući slojevi (Dropout Layers)</vt:lpstr>
      <vt:lpstr>Praktični aspekti: Priprema podataka</vt:lpstr>
      <vt:lpstr>Arhitekture mreža</vt:lpstr>
      <vt:lpstr>AlexNet Example</vt:lpstr>
      <vt:lpstr>ZF DeConvNet: Feature Visualisations</vt:lpstr>
      <vt:lpstr>Vizualzacija filtera (obeležja)</vt:lpstr>
      <vt:lpstr>Vizualzacija filtera (obeležja): viši nivoi</vt:lpstr>
      <vt:lpstr>VGG</vt:lpstr>
      <vt:lpstr>VGG Net</vt:lpstr>
      <vt:lpstr>Residual Network pristup</vt:lpstr>
      <vt:lpstr>ResNet arhitektura</vt:lpstr>
      <vt:lpstr>GoogleNet</vt:lpstr>
      <vt:lpstr>Zaključci</vt:lpstr>
      <vt:lpstr>INCISIVE</vt:lpstr>
      <vt:lpstr>PowerPoint Presentation</vt:lpstr>
    </vt:vector>
  </TitlesOfParts>
  <Company>UoM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Predavanje 2: Osnovni pojmovi</dc:title>
  <dc:creator>vsp</dc:creator>
  <cp:lastModifiedBy>Vladimir Petrović</cp:lastModifiedBy>
  <cp:revision>208</cp:revision>
  <dcterms:created xsi:type="dcterms:W3CDTF">2009-10-06T10:38:46Z</dcterms:created>
  <dcterms:modified xsi:type="dcterms:W3CDTF">2024-11-01T12:07:44Z</dcterms:modified>
</cp:coreProperties>
</file>